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92" r:id="rId3"/>
    <p:sldId id="270" r:id="rId4"/>
    <p:sldId id="296" r:id="rId5"/>
    <p:sldId id="271" r:id="rId6"/>
    <p:sldId id="276" r:id="rId7"/>
    <p:sldId id="277" r:id="rId8"/>
    <p:sldId id="291" r:id="rId9"/>
    <p:sldId id="269" r:id="rId10"/>
    <p:sldId id="278" r:id="rId11"/>
    <p:sldId id="267" r:id="rId12"/>
    <p:sldId id="281" r:id="rId13"/>
    <p:sldId id="263" r:id="rId14"/>
    <p:sldId id="262" r:id="rId15"/>
    <p:sldId id="279" r:id="rId16"/>
    <p:sldId id="275" r:id="rId17"/>
    <p:sldId id="261" r:id="rId18"/>
    <p:sldId id="293" r:id="rId19"/>
    <p:sldId id="274" r:id="rId20"/>
    <p:sldId id="294" r:id="rId21"/>
    <p:sldId id="268" r:id="rId22"/>
    <p:sldId id="295" r:id="rId23"/>
    <p:sldId id="259" r:id="rId24"/>
    <p:sldId id="283" r:id="rId25"/>
  </p:sldIdLst>
  <p:sldSz cx="9144000" cy="6858000" type="screen4x3"/>
  <p:notesSz cx="7010400" cy="92964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p15:clr>
            <a:srgbClr val="A4A3A4"/>
          </p15:clr>
        </p15:guide>
        <p15:guide id="2" pos="2607">
          <p15:clr>
            <a:srgbClr val="A4A3A4"/>
          </p15:clr>
        </p15:guide>
        <p15:guide id="3" pos="242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483"/>
    <a:srgbClr val="393E96"/>
    <a:srgbClr val="E6007E"/>
    <a:srgbClr val="E6169C"/>
    <a:srgbClr val="7478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48" autoAdjust="0"/>
  </p:normalViewPr>
  <p:slideViewPr>
    <p:cSldViewPr>
      <p:cViewPr varScale="1">
        <p:scale>
          <a:sx n="56" d="100"/>
          <a:sy n="56" d="100"/>
        </p:scale>
        <p:origin x="1806" y="66"/>
      </p:cViewPr>
      <p:guideLst>
        <p:guide orient="horz" pos="2296"/>
        <p:guide pos="2607"/>
        <p:guide pos="242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32"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461E5-A4FC-4ACE-94DC-4A5326A4FF55}" type="doc">
      <dgm:prSet loTypeId="urn:microsoft.com/office/officeart/2009/3/layout/StepUpProcess" loCatId="process" qsTypeId="urn:microsoft.com/office/officeart/2005/8/quickstyle/simple2" qsCatId="simple" csTypeId="urn:microsoft.com/office/officeart/2005/8/colors/colorful2" csCatId="colorful" phldr="1"/>
      <dgm:spPr/>
      <dgm:t>
        <a:bodyPr/>
        <a:lstStyle/>
        <a:p>
          <a:endParaRPr lang="nl-NL"/>
        </a:p>
      </dgm:t>
    </dgm:pt>
    <dgm:pt modelId="{F8226143-0484-4DC4-9D26-E8D965ED1497}">
      <dgm:prSet phldrT="[Tekst]" custT="1"/>
      <dgm:spPr/>
      <dgm:t>
        <a:bodyPr/>
        <a:lstStyle/>
        <a:p>
          <a:r>
            <a:rPr lang="nl-NL" sz="1400" b="1" dirty="0" smtClean="0"/>
            <a:t>0 – 2</a:t>
          </a:r>
        </a:p>
        <a:p>
          <a:r>
            <a:rPr lang="nl-NL" sz="1400" dirty="0" smtClean="0"/>
            <a:t>Voorbeeldgedrag</a:t>
          </a:r>
          <a:endParaRPr lang="nl-NL" sz="1400" dirty="0"/>
        </a:p>
      </dgm:t>
    </dgm:pt>
    <dgm:pt modelId="{DD56946B-ADD2-46A5-AB9E-AD706ADC1922}" type="parTrans" cxnId="{3FFA46DE-4575-41F2-9D79-544D1FCC4E37}">
      <dgm:prSet/>
      <dgm:spPr/>
      <dgm:t>
        <a:bodyPr/>
        <a:lstStyle/>
        <a:p>
          <a:endParaRPr lang="nl-NL" sz="1400"/>
        </a:p>
      </dgm:t>
    </dgm:pt>
    <dgm:pt modelId="{0B065FEE-14AB-4B7B-AD27-9A780A0ED13B}" type="sibTrans" cxnId="{3FFA46DE-4575-41F2-9D79-544D1FCC4E37}">
      <dgm:prSet/>
      <dgm:spPr/>
      <dgm:t>
        <a:bodyPr/>
        <a:lstStyle/>
        <a:p>
          <a:endParaRPr lang="nl-NL" sz="1400"/>
        </a:p>
      </dgm:t>
    </dgm:pt>
    <dgm:pt modelId="{A8C2D274-1ABB-4D06-99FB-78BAEB8CE7FB}">
      <dgm:prSet phldrT="[Tekst]" custT="1"/>
      <dgm:spPr/>
      <dgm:t>
        <a:bodyPr/>
        <a:lstStyle/>
        <a:p>
          <a:r>
            <a:rPr lang="nl-NL" sz="1400" b="1" dirty="0" smtClean="0"/>
            <a:t>2 – 6</a:t>
          </a:r>
        </a:p>
        <a:p>
          <a:r>
            <a:rPr lang="nl-NL" sz="1400" dirty="0" smtClean="0"/>
            <a:t>Voorbeeldgedrag </a:t>
          </a:r>
          <a:br>
            <a:rPr lang="nl-NL" sz="1400" dirty="0" smtClean="0"/>
          </a:br>
          <a:r>
            <a:rPr lang="nl-NL" sz="1400" dirty="0" smtClean="0"/>
            <a:t/>
          </a:r>
          <a:br>
            <a:rPr lang="nl-NL" sz="1400" dirty="0" smtClean="0"/>
          </a:br>
          <a:r>
            <a:rPr lang="nl-NL" sz="1400" dirty="0" smtClean="0"/>
            <a:t>Bewust gebruik </a:t>
          </a:r>
          <a:br>
            <a:rPr lang="nl-NL" sz="1400" dirty="0" smtClean="0"/>
          </a:br>
          <a:r>
            <a:rPr lang="nl-NL" sz="1400" dirty="0" smtClean="0"/>
            <a:t/>
          </a:r>
          <a:br>
            <a:rPr lang="nl-NL" sz="1400" dirty="0" smtClean="0"/>
          </a:br>
          <a:r>
            <a:rPr lang="nl-NL" sz="1400" b="1" dirty="0" smtClean="0"/>
            <a:t>Samen</a:t>
          </a:r>
          <a:r>
            <a:rPr lang="nl-NL" sz="1400" dirty="0" smtClean="0"/>
            <a:t/>
          </a:r>
          <a:br>
            <a:rPr lang="nl-NL" sz="1400" dirty="0" smtClean="0"/>
          </a:br>
          <a:r>
            <a:rPr lang="nl-NL" sz="1400" dirty="0" smtClean="0"/>
            <a:t/>
          </a:r>
          <a:br>
            <a:rPr lang="nl-NL" sz="1400" dirty="0" smtClean="0"/>
          </a:br>
          <a:endParaRPr lang="nl-NL" sz="1400" dirty="0"/>
        </a:p>
      </dgm:t>
    </dgm:pt>
    <dgm:pt modelId="{3E1E593D-2910-46B0-9648-D9F137136EF4}" type="parTrans" cxnId="{F3BAC167-2DED-46F9-82B2-C3B8EFB9BEF4}">
      <dgm:prSet/>
      <dgm:spPr/>
      <dgm:t>
        <a:bodyPr/>
        <a:lstStyle/>
        <a:p>
          <a:endParaRPr lang="nl-NL" sz="1400"/>
        </a:p>
      </dgm:t>
    </dgm:pt>
    <dgm:pt modelId="{BD89DE66-AB03-4B5B-858D-A918603DC3FF}" type="sibTrans" cxnId="{F3BAC167-2DED-46F9-82B2-C3B8EFB9BEF4}">
      <dgm:prSet/>
      <dgm:spPr/>
      <dgm:t>
        <a:bodyPr/>
        <a:lstStyle/>
        <a:p>
          <a:endParaRPr lang="nl-NL" sz="1400"/>
        </a:p>
      </dgm:t>
    </dgm:pt>
    <dgm:pt modelId="{98943E67-0FC9-4856-897B-49E00E489954}">
      <dgm:prSet custT="1"/>
      <dgm:spPr/>
      <dgm:t>
        <a:bodyPr/>
        <a:lstStyle/>
        <a:p>
          <a:r>
            <a:rPr lang="nl-NL" sz="1400" b="1" dirty="0" smtClean="0"/>
            <a:t>11 en verder</a:t>
          </a:r>
        </a:p>
        <a:p>
          <a:r>
            <a:rPr lang="nl-NL" sz="1400" dirty="0" smtClean="0"/>
            <a:t>Voorbeeldgedrag</a:t>
          </a:r>
        </a:p>
        <a:p>
          <a:r>
            <a:rPr lang="nl-NL" sz="1400" dirty="0" smtClean="0"/>
            <a:t>Zelf bewust gebruik</a:t>
          </a:r>
        </a:p>
        <a:p>
          <a:r>
            <a:rPr lang="nl-NL" sz="1400" dirty="0" smtClean="0"/>
            <a:t>Af en toe nog samen</a:t>
          </a:r>
        </a:p>
        <a:p>
          <a:r>
            <a:rPr lang="en-US" sz="1400" dirty="0" err="1" smtClean="0"/>
            <a:t>Afspraken</a:t>
          </a:r>
          <a:endParaRPr lang="nl-NL" sz="1400" dirty="0"/>
        </a:p>
      </dgm:t>
    </dgm:pt>
    <dgm:pt modelId="{94494D9B-54DC-465F-BB56-B632C63B5ADE}" type="sibTrans" cxnId="{D6A2AC5A-DC79-482E-A408-75289E916A30}">
      <dgm:prSet/>
      <dgm:spPr/>
      <dgm:t>
        <a:bodyPr/>
        <a:lstStyle/>
        <a:p>
          <a:endParaRPr lang="nl-NL" sz="1400"/>
        </a:p>
      </dgm:t>
    </dgm:pt>
    <dgm:pt modelId="{A694228B-B557-4D10-BA6E-A6EEC8E71661}" type="parTrans" cxnId="{D6A2AC5A-DC79-482E-A408-75289E916A30}">
      <dgm:prSet/>
      <dgm:spPr/>
      <dgm:t>
        <a:bodyPr/>
        <a:lstStyle/>
        <a:p>
          <a:endParaRPr lang="nl-NL" sz="1400"/>
        </a:p>
      </dgm:t>
    </dgm:pt>
    <dgm:pt modelId="{858F2130-CE1B-413D-B4BB-C9BB6013082B}">
      <dgm:prSet phldrT="[Tekst]" custT="1"/>
      <dgm:spPr/>
      <dgm:t>
        <a:bodyPr/>
        <a:lstStyle/>
        <a:p>
          <a:r>
            <a:rPr lang="nl-NL" sz="1400" b="1" dirty="0" smtClean="0"/>
            <a:t>6 - 10 </a:t>
          </a:r>
        </a:p>
        <a:p>
          <a:r>
            <a:rPr lang="nl-NL" sz="1400" dirty="0" smtClean="0"/>
            <a:t>Voorbeeldgedrag</a:t>
          </a:r>
        </a:p>
        <a:p>
          <a:r>
            <a:rPr lang="nl-NL" sz="1400" b="0" dirty="0" smtClean="0"/>
            <a:t>Bewust gebruik, </a:t>
          </a:r>
        </a:p>
        <a:p>
          <a:r>
            <a:rPr lang="nl-NL" sz="1400" b="0" dirty="0" smtClean="0"/>
            <a:t>Liefst samen</a:t>
          </a:r>
        </a:p>
        <a:p>
          <a:r>
            <a:rPr lang="nl-NL" sz="1400" b="1" dirty="0" smtClean="0"/>
            <a:t>Afspraken</a:t>
          </a:r>
          <a:endParaRPr lang="nl-NL" sz="1400" b="1" dirty="0"/>
        </a:p>
      </dgm:t>
    </dgm:pt>
    <dgm:pt modelId="{4A389D2F-63F9-452F-8D49-18A0DBB9E8D2}" type="sibTrans" cxnId="{15E5E8EE-F94A-4136-A788-741397F23DD7}">
      <dgm:prSet/>
      <dgm:spPr/>
      <dgm:t>
        <a:bodyPr/>
        <a:lstStyle/>
        <a:p>
          <a:endParaRPr lang="nl-NL" sz="1400"/>
        </a:p>
      </dgm:t>
    </dgm:pt>
    <dgm:pt modelId="{31331D8F-871C-4934-AD78-B09A7B3E450F}" type="parTrans" cxnId="{15E5E8EE-F94A-4136-A788-741397F23DD7}">
      <dgm:prSet/>
      <dgm:spPr/>
      <dgm:t>
        <a:bodyPr/>
        <a:lstStyle/>
        <a:p>
          <a:endParaRPr lang="nl-NL" sz="1400"/>
        </a:p>
      </dgm:t>
    </dgm:pt>
    <dgm:pt modelId="{F30E5345-5BDF-4A9D-A3DA-57946A416F4D}" type="pres">
      <dgm:prSet presAssocID="{363461E5-A4FC-4ACE-94DC-4A5326A4FF55}" presName="rootnode" presStyleCnt="0">
        <dgm:presLayoutVars>
          <dgm:chMax/>
          <dgm:chPref/>
          <dgm:dir/>
          <dgm:animLvl val="lvl"/>
        </dgm:presLayoutVars>
      </dgm:prSet>
      <dgm:spPr/>
      <dgm:t>
        <a:bodyPr/>
        <a:lstStyle/>
        <a:p>
          <a:endParaRPr lang="nl-NL"/>
        </a:p>
      </dgm:t>
    </dgm:pt>
    <dgm:pt modelId="{513B5DD2-218A-4F8C-B3C2-B433DE821184}" type="pres">
      <dgm:prSet presAssocID="{F8226143-0484-4DC4-9D26-E8D965ED1497}" presName="composite" presStyleCnt="0"/>
      <dgm:spPr/>
      <dgm:t>
        <a:bodyPr/>
        <a:lstStyle/>
        <a:p>
          <a:endParaRPr lang="nl-NL"/>
        </a:p>
      </dgm:t>
    </dgm:pt>
    <dgm:pt modelId="{62584DF9-D8CE-41F6-AD11-E8B87CE9480E}" type="pres">
      <dgm:prSet presAssocID="{F8226143-0484-4DC4-9D26-E8D965ED1497}" presName="LShape" presStyleLbl="alignNode1" presStyleIdx="0" presStyleCnt="7"/>
      <dgm:spPr/>
      <dgm:t>
        <a:bodyPr/>
        <a:lstStyle/>
        <a:p>
          <a:endParaRPr lang="nl-NL"/>
        </a:p>
      </dgm:t>
    </dgm:pt>
    <dgm:pt modelId="{E896CECD-EA52-4099-94DA-4151E224DB44}" type="pres">
      <dgm:prSet presAssocID="{F8226143-0484-4DC4-9D26-E8D965ED1497}" presName="ParentText" presStyleLbl="revTx" presStyleIdx="0" presStyleCnt="4">
        <dgm:presLayoutVars>
          <dgm:chMax val="0"/>
          <dgm:chPref val="0"/>
          <dgm:bulletEnabled val="1"/>
        </dgm:presLayoutVars>
      </dgm:prSet>
      <dgm:spPr/>
      <dgm:t>
        <a:bodyPr/>
        <a:lstStyle/>
        <a:p>
          <a:endParaRPr lang="nl-NL"/>
        </a:p>
      </dgm:t>
    </dgm:pt>
    <dgm:pt modelId="{2F033BC0-65C7-4898-B700-E0635CA251C4}" type="pres">
      <dgm:prSet presAssocID="{F8226143-0484-4DC4-9D26-E8D965ED1497}" presName="Triangle" presStyleLbl="alignNode1" presStyleIdx="1" presStyleCnt="7"/>
      <dgm:spPr/>
      <dgm:t>
        <a:bodyPr/>
        <a:lstStyle/>
        <a:p>
          <a:endParaRPr lang="nl-NL"/>
        </a:p>
      </dgm:t>
    </dgm:pt>
    <dgm:pt modelId="{359E1FEC-848F-4F33-9DDF-BF29277F6EE4}" type="pres">
      <dgm:prSet presAssocID="{0B065FEE-14AB-4B7B-AD27-9A780A0ED13B}" presName="sibTrans" presStyleCnt="0"/>
      <dgm:spPr/>
      <dgm:t>
        <a:bodyPr/>
        <a:lstStyle/>
        <a:p>
          <a:endParaRPr lang="nl-NL"/>
        </a:p>
      </dgm:t>
    </dgm:pt>
    <dgm:pt modelId="{ABA6E763-DC1D-404C-808A-6E95BC566EED}" type="pres">
      <dgm:prSet presAssocID="{0B065FEE-14AB-4B7B-AD27-9A780A0ED13B}" presName="space" presStyleCnt="0"/>
      <dgm:spPr/>
      <dgm:t>
        <a:bodyPr/>
        <a:lstStyle/>
        <a:p>
          <a:endParaRPr lang="nl-NL"/>
        </a:p>
      </dgm:t>
    </dgm:pt>
    <dgm:pt modelId="{45A429BB-D17B-4EDA-9315-36628769F8FB}" type="pres">
      <dgm:prSet presAssocID="{A8C2D274-1ABB-4D06-99FB-78BAEB8CE7FB}" presName="composite" presStyleCnt="0"/>
      <dgm:spPr/>
      <dgm:t>
        <a:bodyPr/>
        <a:lstStyle/>
        <a:p>
          <a:endParaRPr lang="nl-NL"/>
        </a:p>
      </dgm:t>
    </dgm:pt>
    <dgm:pt modelId="{7C488F2F-DF5D-4471-81F4-1D2A42183AF1}" type="pres">
      <dgm:prSet presAssocID="{A8C2D274-1ABB-4D06-99FB-78BAEB8CE7FB}" presName="LShape" presStyleLbl="alignNode1" presStyleIdx="2" presStyleCnt="7"/>
      <dgm:spPr/>
      <dgm:t>
        <a:bodyPr/>
        <a:lstStyle/>
        <a:p>
          <a:endParaRPr lang="nl-NL"/>
        </a:p>
      </dgm:t>
    </dgm:pt>
    <dgm:pt modelId="{05A2CC33-32D9-4356-BDF6-5AC8A1C900B8}" type="pres">
      <dgm:prSet presAssocID="{A8C2D274-1ABB-4D06-99FB-78BAEB8CE7FB}" presName="ParentText" presStyleLbl="revTx" presStyleIdx="1" presStyleCnt="4">
        <dgm:presLayoutVars>
          <dgm:chMax val="0"/>
          <dgm:chPref val="0"/>
          <dgm:bulletEnabled val="1"/>
        </dgm:presLayoutVars>
      </dgm:prSet>
      <dgm:spPr/>
      <dgm:t>
        <a:bodyPr/>
        <a:lstStyle/>
        <a:p>
          <a:endParaRPr lang="nl-NL"/>
        </a:p>
      </dgm:t>
    </dgm:pt>
    <dgm:pt modelId="{AD1164D5-07A2-4448-8A36-DE4B5BA24136}" type="pres">
      <dgm:prSet presAssocID="{A8C2D274-1ABB-4D06-99FB-78BAEB8CE7FB}" presName="Triangle" presStyleLbl="alignNode1" presStyleIdx="3" presStyleCnt="7"/>
      <dgm:spPr/>
      <dgm:t>
        <a:bodyPr/>
        <a:lstStyle/>
        <a:p>
          <a:endParaRPr lang="nl-NL"/>
        </a:p>
      </dgm:t>
    </dgm:pt>
    <dgm:pt modelId="{3C471201-5440-4252-BBB0-C2E306D72364}" type="pres">
      <dgm:prSet presAssocID="{BD89DE66-AB03-4B5B-858D-A918603DC3FF}" presName="sibTrans" presStyleCnt="0"/>
      <dgm:spPr/>
      <dgm:t>
        <a:bodyPr/>
        <a:lstStyle/>
        <a:p>
          <a:endParaRPr lang="nl-NL"/>
        </a:p>
      </dgm:t>
    </dgm:pt>
    <dgm:pt modelId="{15F2B69D-19EA-4996-BA64-3851D524EBD0}" type="pres">
      <dgm:prSet presAssocID="{BD89DE66-AB03-4B5B-858D-A918603DC3FF}" presName="space" presStyleCnt="0"/>
      <dgm:spPr/>
      <dgm:t>
        <a:bodyPr/>
        <a:lstStyle/>
        <a:p>
          <a:endParaRPr lang="nl-NL"/>
        </a:p>
      </dgm:t>
    </dgm:pt>
    <dgm:pt modelId="{D61F45D1-2F40-4B31-A444-24330E2B3FDA}" type="pres">
      <dgm:prSet presAssocID="{858F2130-CE1B-413D-B4BB-C9BB6013082B}" presName="composite" presStyleCnt="0"/>
      <dgm:spPr/>
      <dgm:t>
        <a:bodyPr/>
        <a:lstStyle/>
        <a:p>
          <a:endParaRPr lang="nl-NL"/>
        </a:p>
      </dgm:t>
    </dgm:pt>
    <dgm:pt modelId="{DFFF4E21-CD32-4211-9FE3-6214D5952167}" type="pres">
      <dgm:prSet presAssocID="{858F2130-CE1B-413D-B4BB-C9BB6013082B}" presName="LShape" presStyleLbl="alignNode1" presStyleIdx="4" presStyleCnt="7"/>
      <dgm:spPr/>
      <dgm:t>
        <a:bodyPr/>
        <a:lstStyle/>
        <a:p>
          <a:endParaRPr lang="nl-NL"/>
        </a:p>
      </dgm:t>
    </dgm:pt>
    <dgm:pt modelId="{1DBABDAF-F8EC-42EB-80F7-7F0D9816A2ED}" type="pres">
      <dgm:prSet presAssocID="{858F2130-CE1B-413D-B4BB-C9BB6013082B}" presName="ParentText" presStyleLbl="revTx" presStyleIdx="2" presStyleCnt="4">
        <dgm:presLayoutVars>
          <dgm:chMax val="0"/>
          <dgm:chPref val="0"/>
          <dgm:bulletEnabled val="1"/>
        </dgm:presLayoutVars>
      </dgm:prSet>
      <dgm:spPr/>
      <dgm:t>
        <a:bodyPr/>
        <a:lstStyle/>
        <a:p>
          <a:endParaRPr lang="nl-NL"/>
        </a:p>
      </dgm:t>
    </dgm:pt>
    <dgm:pt modelId="{1BBC2CED-9478-40E5-9C94-868D79E2DB00}" type="pres">
      <dgm:prSet presAssocID="{858F2130-CE1B-413D-B4BB-C9BB6013082B}" presName="Triangle" presStyleLbl="alignNode1" presStyleIdx="5" presStyleCnt="7"/>
      <dgm:spPr/>
      <dgm:t>
        <a:bodyPr/>
        <a:lstStyle/>
        <a:p>
          <a:endParaRPr lang="nl-NL"/>
        </a:p>
      </dgm:t>
    </dgm:pt>
    <dgm:pt modelId="{F463F1DE-9A94-48B0-9752-BB8A8AC7D32B}" type="pres">
      <dgm:prSet presAssocID="{4A389D2F-63F9-452F-8D49-18A0DBB9E8D2}" presName="sibTrans" presStyleCnt="0"/>
      <dgm:spPr/>
      <dgm:t>
        <a:bodyPr/>
        <a:lstStyle/>
        <a:p>
          <a:endParaRPr lang="nl-NL"/>
        </a:p>
      </dgm:t>
    </dgm:pt>
    <dgm:pt modelId="{09C1BA62-2A96-4048-9F41-BECAAA19E104}" type="pres">
      <dgm:prSet presAssocID="{4A389D2F-63F9-452F-8D49-18A0DBB9E8D2}" presName="space" presStyleCnt="0"/>
      <dgm:spPr/>
      <dgm:t>
        <a:bodyPr/>
        <a:lstStyle/>
        <a:p>
          <a:endParaRPr lang="nl-NL"/>
        </a:p>
      </dgm:t>
    </dgm:pt>
    <dgm:pt modelId="{B46F138C-47E4-4A50-8210-86BC3BB01E7B}" type="pres">
      <dgm:prSet presAssocID="{98943E67-0FC9-4856-897B-49E00E489954}" presName="composite" presStyleCnt="0"/>
      <dgm:spPr/>
      <dgm:t>
        <a:bodyPr/>
        <a:lstStyle/>
        <a:p>
          <a:endParaRPr lang="nl-NL"/>
        </a:p>
      </dgm:t>
    </dgm:pt>
    <dgm:pt modelId="{E0FCDECB-5F25-4811-9190-D1587CE93837}" type="pres">
      <dgm:prSet presAssocID="{98943E67-0FC9-4856-897B-49E00E489954}" presName="LShape" presStyleLbl="alignNode1" presStyleIdx="6" presStyleCnt="7"/>
      <dgm:spPr/>
      <dgm:t>
        <a:bodyPr/>
        <a:lstStyle/>
        <a:p>
          <a:endParaRPr lang="nl-NL"/>
        </a:p>
      </dgm:t>
    </dgm:pt>
    <dgm:pt modelId="{9CD2E8CC-9F1C-4652-A32E-AB45C10337DD}" type="pres">
      <dgm:prSet presAssocID="{98943E67-0FC9-4856-897B-49E00E489954}" presName="ParentText" presStyleLbl="revTx" presStyleIdx="3" presStyleCnt="4">
        <dgm:presLayoutVars>
          <dgm:chMax val="0"/>
          <dgm:chPref val="0"/>
          <dgm:bulletEnabled val="1"/>
        </dgm:presLayoutVars>
      </dgm:prSet>
      <dgm:spPr/>
      <dgm:t>
        <a:bodyPr/>
        <a:lstStyle/>
        <a:p>
          <a:endParaRPr lang="nl-NL"/>
        </a:p>
      </dgm:t>
    </dgm:pt>
  </dgm:ptLst>
  <dgm:cxnLst>
    <dgm:cxn modelId="{15E5E8EE-F94A-4136-A788-741397F23DD7}" srcId="{363461E5-A4FC-4ACE-94DC-4A5326A4FF55}" destId="{858F2130-CE1B-413D-B4BB-C9BB6013082B}" srcOrd="2" destOrd="0" parTransId="{31331D8F-871C-4934-AD78-B09A7B3E450F}" sibTransId="{4A389D2F-63F9-452F-8D49-18A0DBB9E8D2}"/>
    <dgm:cxn modelId="{097B51E2-ADE6-744D-9067-E621D8552D2E}" type="presOf" srcId="{363461E5-A4FC-4ACE-94DC-4A5326A4FF55}" destId="{F30E5345-5BDF-4A9D-A3DA-57946A416F4D}" srcOrd="0" destOrd="0" presId="urn:microsoft.com/office/officeart/2009/3/layout/StepUpProcess"/>
    <dgm:cxn modelId="{6173421D-3924-A744-9B49-265D1706D9F3}" type="presOf" srcId="{A8C2D274-1ABB-4D06-99FB-78BAEB8CE7FB}" destId="{05A2CC33-32D9-4356-BDF6-5AC8A1C900B8}" srcOrd="0" destOrd="0" presId="urn:microsoft.com/office/officeart/2009/3/layout/StepUpProcess"/>
    <dgm:cxn modelId="{0BC67A18-147D-4B48-8BE8-AC920E321760}" type="presOf" srcId="{858F2130-CE1B-413D-B4BB-C9BB6013082B}" destId="{1DBABDAF-F8EC-42EB-80F7-7F0D9816A2ED}" srcOrd="0" destOrd="0" presId="urn:microsoft.com/office/officeart/2009/3/layout/StepUpProcess"/>
    <dgm:cxn modelId="{CA675185-2FB0-4144-BBFF-DCE3B3478FEA}" type="presOf" srcId="{98943E67-0FC9-4856-897B-49E00E489954}" destId="{9CD2E8CC-9F1C-4652-A32E-AB45C10337DD}" srcOrd="0" destOrd="0" presId="urn:microsoft.com/office/officeart/2009/3/layout/StepUpProcess"/>
    <dgm:cxn modelId="{D6A2AC5A-DC79-482E-A408-75289E916A30}" srcId="{363461E5-A4FC-4ACE-94DC-4A5326A4FF55}" destId="{98943E67-0FC9-4856-897B-49E00E489954}" srcOrd="3" destOrd="0" parTransId="{A694228B-B557-4D10-BA6E-A6EEC8E71661}" sibTransId="{94494D9B-54DC-465F-BB56-B632C63B5ADE}"/>
    <dgm:cxn modelId="{3FFA46DE-4575-41F2-9D79-544D1FCC4E37}" srcId="{363461E5-A4FC-4ACE-94DC-4A5326A4FF55}" destId="{F8226143-0484-4DC4-9D26-E8D965ED1497}" srcOrd="0" destOrd="0" parTransId="{DD56946B-ADD2-46A5-AB9E-AD706ADC1922}" sibTransId="{0B065FEE-14AB-4B7B-AD27-9A780A0ED13B}"/>
    <dgm:cxn modelId="{F3BAC167-2DED-46F9-82B2-C3B8EFB9BEF4}" srcId="{363461E5-A4FC-4ACE-94DC-4A5326A4FF55}" destId="{A8C2D274-1ABB-4D06-99FB-78BAEB8CE7FB}" srcOrd="1" destOrd="0" parTransId="{3E1E593D-2910-46B0-9648-D9F137136EF4}" sibTransId="{BD89DE66-AB03-4B5B-858D-A918603DC3FF}"/>
    <dgm:cxn modelId="{B3316CE5-98FF-B54F-8203-28F516824E5D}" type="presOf" srcId="{F8226143-0484-4DC4-9D26-E8D965ED1497}" destId="{E896CECD-EA52-4099-94DA-4151E224DB44}" srcOrd="0" destOrd="0" presId="urn:microsoft.com/office/officeart/2009/3/layout/StepUpProcess"/>
    <dgm:cxn modelId="{C97A805F-E210-8B4F-A212-081919D28171}" type="presParOf" srcId="{F30E5345-5BDF-4A9D-A3DA-57946A416F4D}" destId="{513B5DD2-218A-4F8C-B3C2-B433DE821184}" srcOrd="0" destOrd="0" presId="urn:microsoft.com/office/officeart/2009/3/layout/StepUpProcess"/>
    <dgm:cxn modelId="{7A7A4CA3-2293-3945-878C-15440EAEB961}" type="presParOf" srcId="{513B5DD2-218A-4F8C-B3C2-B433DE821184}" destId="{62584DF9-D8CE-41F6-AD11-E8B87CE9480E}" srcOrd="0" destOrd="0" presId="urn:microsoft.com/office/officeart/2009/3/layout/StepUpProcess"/>
    <dgm:cxn modelId="{0300EE2B-39BF-6247-9506-18FDBB9F4EE9}" type="presParOf" srcId="{513B5DD2-218A-4F8C-B3C2-B433DE821184}" destId="{E896CECD-EA52-4099-94DA-4151E224DB44}" srcOrd="1" destOrd="0" presId="urn:microsoft.com/office/officeart/2009/3/layout/StepUpProcess"/>
    <dgm:cxn modelId="{6F70BCED-7F4E-3F44-8C27-F6D8B1616541}" type="presParOf" srcId="{513B5DD2-218A-4F8C-B3C2-B433DE821184}" destId="{2F033BC0-65C7-4898-B700-E0635CA251C4}" srcOrd="2" destOrd="0" presId="urn:microsoft.com/office/officeart/2009/3/layout/StepUpProcess"/>
    <dgm:cxn modelId="{94DBFDA1-C180-6D44-A30F-65F33A857368}" type="presParOf" srcId="{F30E5345-5BDF-4A9D-A3DA-57946A416F4D}" destId="{359E1FEC-848F-4F33-9DDF-BF29277F6EE4}" srcOrd="1" destOrd="0" presId="urn:microsoft.com/office/officeart/2009/3/layout/StepUpProcess"/>
    <dgm:cxn modelId="{CBBA4D72-B281-5B4B-9730-B1EEC9BD07D0}" type="presParOf" srcId="{359E1FEC-848F-4F33-9DDF-BF29277F6EE4}" destId="{ABA6E763-DC1D-404C-808A-6E95BC566EED}" srcOrd="0" destOrd="0" presId="urn:microsoft.com/office/officeart/2009/3/layout/StepUpProcess"/>
    <dgm:cxn modelId="{417AE9CF-770B-C443-B054-FCAC880A0180}" type="presParOf" srcId="{F30E5345-5BDF-4A9D-A3DA-57946A416F4D}" destId="{45A429BB-D17B-4EDA-9315-36628769F8FB}" srcOrd="2" destOrd="0" presId="urn:microsoft.com/office/officeart/2009/3/layout/StepUpProcess"/>
    <dgm:cxn modelId="{F0CD842C-378A-C247-846B-18DC396C38B3}" type="presParOf" srcId="{45A429BB-D17B-4EDA-9315-36628769F8FB}" destId="{7C488F2F-DF5D-4471-81F4-1D2A42183AF1}" srcOrd="0" destOrd="0" presId="urn:microsoft.com/office/officeart/2009/3/layout/StepUpProcess"/>
    <dgm:cxn modelId="{38F39F63-94E4-774C-B4DC-12CD98E68F46}" type="presParOf" srcId="{45A429BB-D17B-4EDA-9315-36628769F8FB}" destId="{05A2CC33-32D9-4356-BDF6-5AC8A1C900B8}" srcOrd="1" destOrd="0" presId="urn:microsoft.com/office/officeart/2009/3/layout/StepUpProcess"/>
    <dgm:cxn modelId="{65F0B725-D929-BE48-AAA3-2BF86C61CCE8}" type="presParOf" srcId="{45A429BB-D17B-4EDA-9315-36628769F8FB}" destId="{AD1164D5-07A2-4448-8A36-DE4B5BA24136}" srcOrd="2" destOrd="0" presId="urn:microsoft.com/office/officeart/2009/3/layout/StepUpProcess"/>
    <dgm:cxn modelId="{BFFC4DC2-45DD-C548-A814-E02513CCB08C}" type="presParOf" srcId="{F30E5345-5BDF-4A9D-A3DA-57946A416F4D}" destId="{3C471201-5440-4252-BBB0-C2E306D72364}" srcOrd="3" destOrd="0" presId="urn:microsoft.com/office/officeart/2009/3/layout/StepUpProcess"/>
    <dgm:cxn modelId="{D255C17E-FCF7-514A-AAE1-1875169C5E66}" type="presParOf" srcId="{3C471201-5440-4252-BBB0-C2E306D72364}" destId="{15F2B69D-19EA-4996-BA64-3851D524EBD0}" srcOrd="0" destOrd="0" presId="urn:microsoft.com/office/officeart/2009/3/layout/StepUpProcess"/>
    <dgm:cxn modelId="{D7AF7ED8-D473-2B4C-AF09-7E524073E368}" type="presParOf" srcId="{F30E5345-5BDF-4A9D-A3DA-57946A416F4D}" destId="{D61F45D1-2F40-4B31-A444-24330E2B3FDA}" srcOrd="4" destOrd="0" presId="urn:microsoft.com/office/officeart/2009/3/layout/StepUpProcess"/>
    <dgm:cxn modelId="{560C383F-9394-9D40-9A5D-76C624280A40}" type="presParOf" srcId="{D61F45D1-2F40-4B31-A444-24330E2B3FDA}" destId="{DFFF4E21-CD32-4211-9FE3-6214D5952167}" srcOrd="0" destOrd="0" presId="urn:microsoft.com/office/officeart/2009/3/layout/StepUpProcess"/>
    <dgm:cxn modelId="{B62A2009-5CCC-F940-AF74-06B8AFF3E7F5}" type="presParOf" srcId="{D61F45D1-2F40-4B31-A444-24330E2B3FDA}" destId="{1DBABDAF-F8EC-42EB-80F7-7F0D9816A2ED}" srcOrd="1" destOrd="0" presId="urn:microsoft.com/office/officeart/2009/3/layout/StepUpProcess"/>
    <dgm:cxn modelId="{AEFCE35F-9FFA-0642-A93A-E625D2BD2C8A}" type="presParOf" srcId="{D61F45D1-2F40-4B31-A444-24330E2B3FDA}" destId="{1BBC2CED-9478-40E5-9C94-868D79E2DB00}" srcOrd="2" destOrd="0" presId="urn:microsoft.com/office/officeart/2009/3/layout/StepUpProcess"/>
    <dgm:cxn modelId="{916A0763-2AFB-DC4F-863A-1AA1A2319F0F}" type="presParOf" srcId="{F30E5345-5BDF-4A9D-A3DA-57946A416F4D}" destId="{F463F1DE-9A94-48B0-9752-BB8A8AC7D32B}" srcOrd="5" destOrd="0" presId="urn:microsoft.com/office/officeart/2009/3/layout/StepUpProcess"/>
    <dgm:cxn modelId="{98D26B90-FF31-254C-951C-126C0737C6A2}" type="presParOf" srcId="{F463F1DE-9A94-48B0-9752-BB8A8AC7D32B}" destId="{09C1BA62-2A96-4048-9F41-BECAAA19E104}" srcOrd="0" destOrd="0" presId="urn:microsoft.com/office/officeart/2009/3/layout/StepUpProcess"/>
    <dgm:cxn modelId="{9F657A44-241F-3643-A9C1-1836DE6B9542}" type="presParOf" srcId="{F30E5345-5BDF-4A9D-A3DA-57946A416F4D}" destId="{B46F138C-47E4-4A50-8210-86BC3BB01E7B}" srcOrd="6" destOrd="0" presId="urn:microsoft.com/office/officeart/2009/3/layout/StepUpProcess"/>
    <dgm:cxn modelId="{BC8E03E1-5F3E-8E40-9BDF-EC28270AA92A}" type="presParOf" srcId="{B46F138C-47E4-4A50-8210-86BC3BB01E7B}" destId="{E0FCDECB-5F25-4811-9190-D1587CE93837}" srcOrd="0" destOrd="0" presId="urn:microsoft.com/office/officeart/2009/3/layout/StepUpProcess"/>
    <dgm:cxn modelId="{17883C70-3F18-C243-A589-68438200BB0C}" type="presParOf" srcId="{B46F138C-47E4-4A50-8210-86BC3BB01E7B}" destId="{9CD2E8CC-9F1C-4652-A32E-AB45C10337D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584DF9-D8CE-41F6-AD11-E8B87CE9480E}">
      <dsp:nvSpPr>
        <dsp:cNvPr id="0" name=""/>
        <dsp:cNvSpPr/>
      </dsp:nvSpPr>
      <dsp:spPr>
        <a:xfrm rot="5400000">
          <a:off x="371320" y="1442454"/>
          <a:ext cx="1100877" cy="1831835"/>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96CECD-EA52-4099-94DA-4151E224DB44}">
      <dsp:nvSpPr>
        <dsp:cNvPr id="0" name=""/>
        <dsp:cNvSpPr/>
      </dsp:nvSpPr>
      <dsp:spPr>
        <a:xfrm>
          <a:off x="187557" y="1989778"/>
          <a:ext cx="1653791" cy="144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nl-NL" sz="1400" b="1" kern="1200" dirty="0" smtClean="0"/>
            <a:t>0 – 2</a:t>
          </a:r>
        </a:p>
        <a:p>
          <a:pPr lvl="0" algn="l" defTabSz="622300">
            <a:lnSpc>
              <a:spcPct val="90000"/>
            </a:lnSpc>
            <a:spcBef>
              <a:spcPct val="0"/>
            </a:spcBef>
            <a:spcAft>
              <a:spcPct val="35000"/>
            </a:spcAft>
          </a:pPr>
          <a:r>
            <a:rPr lang="nl-NL" sz="1400" kern="1200" dirty="0" smtClean="0"/>
            <a:t>Voorbeeldgedrag</a:t>
          </a:r>
          <a:endParaRPr lang="nl-NL" sz="1400" kern="1200" dirty="0"/>
        </a:p>
      </dsp:txBody>
      <dsp:txXfrm>
        <a:off x="187557" y="1989778"/>
        <a:ext cx="1653791" cy="1449644"/>
      </dsp:txXfrm>
    </dsp:sp>
    <dsp:sp modelId="{2F033BC0-65C7-4898-B700-E0635CA251C4}">
      <dsp:nvSpPr>
        <dsp:cNvPr id="0" name=""/>
        <dsp:cNvSpPr/>
      </dsp:nvSpPr>
      <dsp:spPr>
        <a:xfrm>
          <a:off x="1529312" y="1307592"/>
          <a:ext cx="312036" cy="312036"/>
        </a:xfrm>
        <a:prstGeom prst="triangle">
          <a:avLst>
            <a:gd name="adj" fmla="val 100000"/>
          </a:avLst>
        </a:prstGeom>
        <a:solidFill>
          <a:schemeClr val="accent2">
            <a:hueOff val="780253"/>
            <a:satOff val="-973"/>
            <a:lumOff val="229"/>
            <a:alphaOff val="0"/>
          </a:schemeClr>
        </a:solidFill>
        <a:ln w="25400" cap="flat" cmpd="sng" algn="ctr">
          <a:solidFill>
            <a:schemeClr val="accent2">
              <a:hueOff val="780253"/>
              <a:satOff val="-973"/>
              <a:lumOff val="22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488F2F-DF5D-4471-81F4-1D2A42183AF1}">
      <dsp:nvSpPr>
        <dsp:cNvPr id="0" name=""/>
        <dsp:cNvSpPr/>
      </dsp:nvSpPr>
      <dsp:spPr>
        <a:xfrm rot="5400000">
          <a:off x="2395884" y="941474"/>
          <a:ext cx="1100877" cy="1831835"/>
        </a:xfrm>
        <a:prstGeom prst="corner">
          <a:avLst>
            <a:gd name="adj1" fmla="val 16120"/>
            <a:gd name="adj2" fmla="val 16110"/>
          </a:avLst>
        </a:prstGeom>
        <a:solidFill>
          <a:schemeClr val="accent2">
            <a:hueOff val="1560506"/>
            <a:satOff val="-1946"/>
            <a:lumOff val="458"/>
            <a:alphaOff val="0"/>
          </a:schemeClr>
        </a:solidFill>
        <a:ln w="25400" cap="flat" cmpd="sng" algn="ctr">
          <a:solidFill>
            <a:schemeClr val="accent2">
              <a:hueOff val="1560506"/>
              <a:satOff val="-1946"/>
              <a:lumOff val="45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5A2CC33-32D9-4356-BDF6-5AC8A1C900B8}">
      <dsp:nvSpPr>
        <dsp:cNvPr id="0" name=""/>
        <dsp:cNvSpPr/>
      </dsp:nvSpPr>
      <dsp:spPr>
        <a:xfrm>
          <a:off x="2212120" y="1488798"/>
          <a:ext cx="1653791" cy="144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nl-NL" sz="1400" b="1" kern="1200" dirty="0" smtClean="0"/>
            <a:t>2 – 6</a:t>
          </a:r>
        </a:p>
        <a:p>
          <a:pPr lvl="0" algn="l" defTabSz="622300">
            <a:lnSpc>
              <a:spcPct val="90000"/>
            </a:lnSpc>
            <a:spcBef>
              <a:spcPct val="0"/>
            </a:spcBef>
            <a:spcAft>
              <a:spcPct val="35000"/>
            </a:spcAft>
          </a:pPr>
          <a:r>
            <a:rPr lang="nl-NL" sz="1400" kern="1200" dirty="0" smtClean="0"/>
            <a:t>Voorbeeldgedrag </a:t>
          </a:r>
          <a:br>
            <a:rPr lang="nl-NL" sz="1400" kern="1200" dirty="0" smtClean="0"/>
          </a:br>
          <a:r>
            <a:rPr lang="nl-NL" sz="1400" kern="1200" dirty="0" smtClean="0"/>
            <a:t/>
          </a:r>
          <a:br>
            <a:rPr lang="nl-NL" sz="1400" kern="1200" dirty="0" smtClean="0"/>
          </a:br>
          <a:r>
            <a:rPr lang="nl-NL" sz="1400" kern="1200" dirty="0" smtClean="0"/>
            <a:t>Bewust gebruik </a:t>
          </a:r>
          <a:br>
            <a:rPr lang="nl-NL" sz="1400" kern="1200" dirty="0" smtClean="0"/>
          </a:br>
          <a:r>
            <a:rPr lang="nl-NL" sz="1400" kern="1200" dirty="0" smtClean="0"/>
            <a:t/>
          </a:r>
          <a:br>
            <a:rPr lang="nl-NL" sz="1400" kern="1200" dirty="0" smtClean="0"/>
          </a:br>
          <a:r>
            <a:rPr lang="nl-NL" sz="1400" b="1" kern="1200" dirty="0" smtClean="0"/>
            <a:t>Samen</a:t>
          </a:r>
          <a:r>
            <a:rPr lang="nl-NL" sz="1400" kern="1200" dirty="0" smtClean="0"/>
            <a:t/>
          </a:r>
          <a:br>
            <a:rPr lang="nl-NL" sz="1400" kern="1200" dirty="0" smtClean="0"/>
          </a:br>
          <a:r>
            <a:rPr lang="nl-NL" sz="1400" kern="1200" dirty="0" smtClean="0"/>
            <a:t/>
          </a:r>
          <a:br>
            <a:rPr lang="nl-NL" sz="1400" kern="1200" dirty="0" smtClean="0"/>
          </a:br>
          <a:endParaRPr lang="nl-NL" sz="1400" kern="1200" dirty="0"/>
        </a:p>
      </dsp:txBody>
      <dsp:txXfrm>
        <a:off x="2212120" y="1488798"/>
        <a:ext cx="1653791" cy="1449644"/>
      </dsp:txXfrm>
    </dsp:sp>
    <dsp:sp modelId="{AD1164D5-07A2-4448-8A36-DE4B5BA24136}">
      <dsp:nvSpPr>
        <dsp:cNvPr id="0" name=""/>
        <dsp:cNvSpPr/>
      </dsp:nvSpPr>
      <dsp:spPr>
        <a:xfrm>
          <a:off x="3553875" y="806612"/>
          <a:ext cx="312036" cy="312036"/>
        </a:xfrm>
        <a:prstGeom prst="triangle">
          <a:avLst>
            <a:gd name="adj" fmla="val 10000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FFF4E21-CD32-4211-9FE3-6214D5952167}">
      <dsp:nvSpPr>
        <dsp:cNvPr id="0" name=""/>
        <dsp:cNvSpPr/>
      </dsp:nvSpPr>
      <dsp:spPr>
        <a:xfrm rot="5400000">
          <a:off x="4420447" y="440494"/>
          <a:ext cx="1100877" cy="1831835"/>
        </a:xfrm>
        <a:prstGeom prst="corner">
          <a:avLst>
            <a:gd name="adj1" fmla="val 16120"/>
            <a:gd name="adj2" fmla="val 16110"/>
          </a:avLst>
        </a:prstGeom>
        <a:solidFill>
          <a:schemeClr val="accent2">
            <a:hueOff val="3121013"/>
            <a:satOff val="-3893"/>
            <a:lumOff val="915"/>
            <a:alphaOff val="0"/>
          </a:schemeClr>
        </a:solidFill>
        <a:ln w="25400" cap="flat" cmpd="sng" algn="ctr">
          <a:solidFill>
            <a:schemeClr val="accent2">
              <a:hueOff val="3121013"/>
              <a:satOff val="-3893"/>
              <a:lumOff val="915"/>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BABDAF-F8EC-42EB-80F7-7F0D9816A2ED}">
      <dsp:nvSpPr>
        <dsp:cNvPr id="0" name=""/>
        <dsp:cNvSpPr/>
      </dsp:nvSpPr>
      <dsp:spPr>
        <a:xfrm>
          <a:off x="4236683" y="987818"/>
          <a:ext cx="1653791" cy="144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nl-NL" sz="1400" b="1" kern="1200" dirty="0" smtClean="0"/>
            <a:t>6 - 10 </a:t>
          </a:r>
        </a:p>
        <a:p>
          <a:pPr lvl="0" algn="l" defTabSz="622300">
            <a:lnSpc>
              <a:spcPct val="90000"/>
            </a:lnSpc>
            <a:spcBef>
              <a:spcPct val="0"/>
            </a:spcBef>
            <a:spcAft>
              <a:spcPct val="35000"/>
            </a:spcAft>
          </a:pPr>
          <a:r>
            <a:rPr lang="nl-NL" sz="1400" kern="1200" dirty="0" smtClean="0"/>
            <a:t>Voorbeeldgedrag</a:t>
          </a:r>
        </a:p>
        <a:p>
          <a:pPr lvl="0" algn="l" defTabSz="622300">
            <a:lnSpc>
              <a:spcPct val="90000"/>
            </a:lnSpc>
            <a:spcBef>
              <a:spcPct val="0"/>
            </a:spcBef>
            <a:spcAft>
              <a:spcPct val="35000"/>
            </a:spcAft>
          </a:pPr>
          <a:r>
            <a:rPr lang="nl-NL" sz="1400" b="0" kern="1200" dirty="0" smtClean="0"/>
            <a:t>Bewust gebruik, </a:t>
          </a:r>
        </a:p>
        <a:p>
          <a:pPr lvl="0" algn="l" defTabSz="622300">
            <a:lnSpc>
              <a:spcPct val="90000"/>
            </a:lnSpc>
            <a:spcBef>
              <a:spcPct val="0"/>
            </a:spcBef>
            <a:spcAft>
              <a:spcPct val="35000"/>
            </a:spcAft>
          </a:pPr>
          <a:r>
            <a:rPr lang="nl-NL" sz="1400" b="0" kern="1200" dirty="0" smtClean="0"/>
            <a:t>Liefst samen</a:t>
          </a:r>
        </a:p>
        <a:p>
          <a:pPr lvl="0" algn="l" defTabSz="622300">
            <a:lnSpc>
              <a:spcPct val="90000"/>
            </a:lnSpc>
            <a:spcBef>
              <a:spcPct val="0"/>
            </a:spcBef>
            <a:spcAft>
              <a:spcPct val="35000"/>
            </a:spcAft>
          </a:pPr>
          <a:r>
            <a:rPr lang="nl-NL" sz="1400" b="1" kern="1200" dirty="0" smtClean="0"/>
            <a:t>Afspraken</a:t>
          </a:r>
          <a:endParaRPr lang="nl-NL" sz="1400" b="1" kern="1200" dirty="0"/>
        </a:p>
      </dsp:txBody>
      <dsp:txXfrm>
        <a:off x="4236683" y="987818"/>
        <a:ext cx="1653791" cy="1449644"/>
      </dsp:txXfrm>
    </dsp:sp>
    <dsp:sp modelId="{1BBC2CED-9478-40E5-9C94-868D79E2DB00}">
      <dsp:nvSpPr>
        <dsp:cNvPr id="0" name=""/>
        <dsp:cNvSpPr/>
      </dsp:nvSpPr>
      <dsp:spPr>
        <a:xfrm>
          <a:off x="5578438" y="305632"/>
          <a:ext cx="312036" cy="312036"/>
        </a:xfrm>
        <a:prstGeom prst="triangle">
          <a:avLst>
            <a:gd name="adj" fmla="val 100000"/>
          </a:avLst>
        </a:prstGeom>
        <a:solidFill>
          <a:schemeClr val="accent2">
            <a:hueOff val="3901266"/>
            <a:satOff val="-4866"/>
            <a:lumOff val="1144"/>
            <a:alphaOff val="0"/>
          </a:schemeClr>
        </a:solidFill>
        <a:ln w="25400" cap="flat" cmpd="sng" algn="ctr">
          <a:solidFill>
            <a:schemeClr val="accent2">
              <a:hueOff val="3901266"/>
              <a:satOff val="-4866"/>
              <a:lumOff val="1144"/>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0FCDECB-5F25-4811-9190-D1587CE93837}">
      <dsp:nvSpPr>
        <dsp:cNvPr id="0" name=""/>
        <dsp:cNvSpPr/>
      </dsp:nvSpPr>
      <dsp:spPr>
        <a:xfrm rot="5400000">
          <a:off x="6445010" y="-60486"/>
          <a:ext cx="1100877" cy="1831835"/>
        </a:xfrm>
        <a:prstGeom prst="corner">
          <a:avLst>
            <a:gd name="adj1" fmla="val 16120"/>
            <a:gd name="adj2" fmla="val 1611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CD2E8CC-9F1C-4652-A32E-AB45C10337DD}">
      <dsp:nvSpPr>
        <dsp:cNvPr id="0" name=""/>
        <dsp:cNvSpPr/>
      </dsp:nvSpPr>
      <dsp:spPr>
        <a:xfrm>
          <a:off x="6261246" y="486837"/>
          <a:ext cx="1653791" cy="144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nl-NL" sz="1400" b="1" kern="1200" dirty="0" smtClean="0"/>
            <a:t>11 en verder</a:t>
          </a:r>
        </a:p>
        <a:p>
          <a:pPr lvl="0" algn="l" defTabSz="622300">
            <a:lnSpc>
              <a:spcPct val="90000"/>
            </a:lnSpc>
            <a:spcBef>
              <a:spcPct val="0"/>
            </a:spcBef>
            <a:spcAft>
              <a:spcPct val="35000"/>
            </a:spcAft>
          </a:pPr>
          <a:r>
            <a:rPr lang="nl-NL" sz="1400" kern="1200" dirty="0" smtClean="0"/>
            <a:t>Voorbeeldgedrag</a:t>
          </a:r>
        </a:p>
        <a:p>
          <a:pPr lvl="0" algn="l" defTabSz="622300">
            <a:lnSpc>
              <a:spcPct val="90000"/>
            </a:lnSpc>
            <a:spcBef>
              <a:spcPct val="0"/>
            </a:spcBef>
            <a:spcAft>
              <a:spcPct val="35000"/>
            </a:spcAft>
          </a:pPr>
          <a:r>
            <a:rPr lang="nl-NL" sz="1400" kern="1200" dirty="0" smtClean="0"/>
            <a:t>Zelf bewust gebruik</a:t>
          </a:r>
        </a:p>
        <a:p>
          <a:pPr lvl="0" algn="l" defTabSz="622300">
            <a:lnSpc>
              <a:spcPct val="90000"/>
            </a:lnSpc>
            <a:spcBef>
              <a:spcPct val="0"/>
            </a:spcBef>
            <a:spcAft>
              <a:spcPct val="35000"/>
            </a:spcAft>
          </a:pPr>
          <a:r>
            <a:rPr lang="nl-NL" sz="1400" kern="1200" dirty="0" smtClean="0"/>
            <a:t>Af en toe nog samen</a:t>
          </a:r>
        </a:p>
        <a:p>
          <a:pPr lvl="0" algn="l" defTabSz="622300">
            <a:lnSpc>
              <a:spcPct val="90000"/>
            </a:lnSpc>
            <a:spcBef>
              <a:spcPct val="0"/>
            </a:spcBef>
            <a:spcAft>
              <a:spcPct val="35000"/>
            </a:spcAft>
          </a:pPr>
          <a:r>
            <a:rPr lang="en-US" sz="1400" kern="1200" dirty="0" err="1" smtClean="0"/>
            <a:t>Afspraken</a:t>
          </a:r>
          <a:endParaRPr lang="nl-NL" sz="1400" kern="1200" dirty="0"/>
        </a:p>
      </dsp:txBody>
      <dsp:txXfrm>
        <a:off x="6261246" y="486837"/>
        <a:ext cx="1653791" cy="1449644"/>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3.xml"/><Relationship Id="rId5" Type="http://schemas.openxmlformats.org/officeDocument/2006/relationships/image" Target="../media/image5.png"/><Relationship Id="rId4" Type="http://schemas.openxmlformats.org/officeDocument/2006/relationships/image" Target="../media/image4.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4" name="Tijdelijke aanduiding voor voetteks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E9AD033-1030-4352-909A-E505C7E02351}" type="slidenum">
              <a:rPr lang="nl-NL" smtClean="0"/>
              <a:pPr/>
              <a:t>‹nr.›</a:t>
            </a:fld>
            <a:endParaRPr lang="nl-NL"/>
          </a:p>
        </p:txBody>
      </p:sp>
      <p:pic>
        <p:nvPicPr>
          <p:cNvPr id="6" name="Afbeelding 5" descr="logo Bureau Jeugd &amp; Media RGB.jpg"/>
          <p:cNvPicPr>
            <a:picLocks noChangeAspect="1"/>
          </p:cNvPicPr>
          <p:nvPr/>
        </p:nvPicPr>
        <p:blipFill>
          <a:blip r:embed="rId2" cstate="print"/>
          <a:stretch>
            <a:fillRect/>
          </a:stretch>
        </p:blipFill>
        <p:spPr>
          <a:xfrm>
            <a:off x="4682931" y="146416"/>
            <a:ext cx="1772093" cy="548545"/>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3420640" y="8776687"/>
            <a:ext cx="404196" cy="451607"/>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a:stretch>
            <a:fillRect/>
          </a:stretch>
        </p:blipFill>
        <p:spPr bwMode="auto">
          <a:xfrm>
            <a:off x="3946704" y="8813840"/>
            <a:ext cx="190330" cy="414455"/>
          </a:xfrm>
          <a:prstGeom prst="rect">
            <a:avLst/>
          </a:prstGeom>
          <a:noFill/>
          <a:ln w="9525">
            <a:no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2824490" y="8789046"/>
            <a:ext cx="419342" cy="436021"/>
          </a:xfrm>
          <a:prstGeom prst="rect">
            <a:avLst/>
          </a:prstGeom>
          <a:noFill/>
          <a:ln w="9525">
            <a:noFill/>
            <a:miter lim="800000"/>
            <a:headEnd/>
            <a:tailEnd/>
          </a:ln>
        </p:spPr>
      </p:pic>
    </p:spTree>
    <p:extLst>
      <p:ext uri="{BB962C8B-B14F-4D97-AF65-F5344CB8AC3E}">
        <p14:creationId xmlns:p14="http://schemas.microsoft.com/office/powerpoint/2010/main" val="1157801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2.xml"/><Relationship Id="rId5" Type="http://schemas.openxmlformats.org/officeDocument/2006/relationships/image" Target="../media/image5.png"/><Relationship Id="rId4" Type="http://schemas.openxmlformats.org/officeDocument/2006/relationships/image" Target="../media/image4.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nl-NL"/>
          </a:p>
        </p:txBody>
      </p:sp>
      <p:sp>
        <p:nvSpPr>
          <p:cNvPr id="3" name="Tijdelijke aanduiding voor datum 2"/>
          <p:cNvSpPr>
            <a:spLocks noGrp="1"/>
          </p:cNvSpPr>
          <p:nvPr>
            <p:ph type="dt" idx="1"/>
          </p:nvPr>
        </p:nvSpPr>
        <p:spPr>
          <a:xfrm>
            <a:off x="2033036" y="0"/>
            <a:ext cx="3037840" cy="464820"/>
          </a:xfrm>
          <a:prstGeom prst="rect">
            <a:avLst/>
          </a:prstGeom>
        </p:spPr>
        <p:txBody>
          <a:bodyPr vert="horz" lIns="93177" tIns="46589" rIns="93177" bIns="46589" rtlCol="0"/>
          <a:lstStyle>
            <a:lvl1pPr algn="ctr">
              <a:defRPr sz="1200"/>
            </a:lvl1pPr>
          </a:lstStyle>
          <a:p>
            <a:fld id="{80F3A91C-9510-46F0-AE24-1F31EED21761}" type="datetimeFigureOut">
              <a:rPr lang="nl-NL" smtClean="0"/>
              <a:pPr/>
              <a:t>4-10-2018</a:t>
            </a:fld>
            <a:endParaRPr lang="nl-NL"/>
          </a:p>
        </p:txBody>
      </p:sp>
      <p:sp>
        <p:nvSpPr>
          <p:cNvPr id="4" name="Tijdelijke aanduiding voor dia-afbeelding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nl-NL"/>
          </a:p>
        </p:txBody>
      </p:sp>
      <p:sp>
        <p:nvSpPr>
          <p:cNvPr id="5" name="Tijdelijke aanduiding voor notities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2CA5D2A-F8DF-4114-B7D4-769F7A137F05}" type="slidenum">
              <a:rPr lang="nl-NL" smtClean="0"/>
              <a:pPr/>
              <a:t>‹nr.›</a:t>
            </a:fld>
            <a:endParaRPr lang="nl-NL"/>
          </a:p>
        </p:txBody>
      </p:sp>
      <p:pic>
        <p:nvPicPr>
          <p:cNvPr id="8" name="Afbeelding 7" descr="logo Bureau Jeugd &amp; Media RGB.jpg"/>
          <p:cNvPicPr>
            <a:picLocks noChangeAspect="1"/>
          </p:cNvPicPr>
          <p:nvPr/>
        </p:nvPicPr>
        <p:blipFill>
          <a:blip r:embed="rId2" cstate="print"/>
          <a:stretch>
            <a:fillRect/>
          </a:stretch>
        </p:blipFill>
        <p:spPr>
          <a:xfrm>
            <a:off x="4682931" y="146416"/>
            <a:ext cx="1772093" cy="548545"/>
          </a:xfrm>
          <a:prstGeom prst="rect">
            <a:avLst/>
          </a:prstGeom>
        </p:spPr>
      </p:pic>
      <p:pic>
        <p:nvPicPr>
          <p:cNvPr id="9" name="Picture 2"/>
          <p:cNvPicPr>
            <a:picLocks noChangeAspect="1" noChangeArrowheads="1"/>
          </p:cNvPicPr>
          <p:nvPr/>
        </p:nvPicPr>
        <p:blipFill>
          <a:blip r:embed="rId3" cstate="print"/>
          <a:srcRect/>
          <a:stretch>
            <a:fillRect/>
          </a:stretch>
        </p:blipFill>
        <p:spPr bwMode="auto">
          <a:xfrm>
            <a:off x="3420640" y="8776687"/>
            <a:ext cx="404196" cy="451607"/>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3946704" y="8813840"/>
            <a:ext cx="190330" cy="414455"/>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2824490" y="8789046"/>
            <a:ext cx="419342" cy="436021"/>
          </a:xfrm>
          <a:prstGeom prst="rect">
            <a:avLst/>
          </a:prstGeom>
          <a:noFill/>
          <a:ln w="9525">
            <a:noFill/>
            <a:miter lim="800000"/>
            <a:headEnd/>
            <a:tailEnd/>
          </a:ln>
        </p:spPr>
      </p:pic>
    </p:spTree>
    <p:extLst>
      <p:ext uri="{BB962C8B-B14F-4D97-AF65-F5344CB8AC3E}">
        <p14:creationId xmlns:p14="http://schemas.microsoft.com/office/powerpoint/2010/main" val="97700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5</a:t>
            </a:fld>
            <a:endParaRPr lang="nl-NL"/>
          </a:p>
        </p:txBody>
      </p:sp>
    </p:spTree>
    <p:extLst>
      <p:ext uri="{BB962C8B-B14F-4D97-AF65-F5344CB8AC3E}">
        <p14:creationId xmlns:p14="http://schemas.microsoft.com/office/powerpoint/2010/main" val="38553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smtClean="0"/>
          </a:p>
        </p:txBody>
      </p:sp>
      <p:sp>
        <p:nvSpPr>
          <p:cNvPr id="1331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26C36-4F21-4596-BFA9-E95B449BD314}" type="slidenum">
              <a:rPr lang="nl-NL">
                <a:cs typeface="Arial" charset="0"/>
              </a:rPr>
              <a:pPr fontAlgn="base">
                <a:spcBef>
                  <a:spcPct val="0"/>
                </a:spcBef>
                <a:spcAft>
                  <a:spcPct val="0"/>
                </a:spcAft>
                <a:defRPr/>
              </a:pPr>
              <a:t>16</a:t>
            </a:fld>
            <a:endParaRPr lang="nl-NL">
              <a:cs typeface="Arial" charset="0"/>
            </a:endParaRPr>
          </a:p>
        </p:txBody>
      </p:sp>
    </p:spTree>
    <p:extLst>
      <p:ext uri="{BB962C8B-B14F-4D97-AF65-F5344CB8AC3E}">
        <p14:creationId xmlns:p14="http://schemas.microsoft.com/office/powerpoint/2010/main" val="1610180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Ca. 80.000 </a:t>
            </a:r>
            <a:r>
              <a:rPr lang="nl-NL" dirty="0" err="1"/>
              <a:t>apps</a:t>
            </a:r>
            <a:r>
              <a:rPr lang="nl-NL" dirty="0"/>
              <a:t> aangemerkt als ‘educatief’</a:t>
            </a:r>
          </a:p>
          <a:p>
            <a:r>
              <a:rPr lang="nl-NL" dirty="0"/>
              <a:t>Uit een steekproef van 2400 </a:t>
            </a:r>
            <a:r>
              <a:rPr lang="nl-NL" dirty="0" err="1"/>
              <a:t>apps</a:t>
            </a:r>
            <a:r>
              <a:rPr lang="nl-NL" dirty="0"/>
              <a:t>: 29% gebaseerd op enige vorm van curriculum </a:t>
            </a:r>
          </a:p>
          <a:p>
            <a:pPr eaLnBrk="1" hangingPunct="1"/>
            <a:r>
              <a:rPr lang="nl-NL" dirty="0"/>
              <a:t>In 2% is onderzoek gedaan naar effectiviteit: of er educatieve doelen mee behaald kunnen worden </a:t>
            </a:r>
            <a:endParaRPr lang="nl-NL" sz="900" i="1" dirty="0"/>
          </a:p>
          <a:p>
            <a:pPr defTabSz="931774">
              <a:defRPr/>
            </a:pPr>
            <a:r>
              <a:rPr lang="nl-NL" b="1" dirty="0">
                <a:solidFill>
                  <a:srgbClr val="393E96"/>
                </a:solidFill>
              </a:rPr>
              <a:t>Maar als educatief geen maatstaf is</a:t>
            </a:r>
            <a:r>
              <a:rPr lang="mr-IN" b="1" dirty="0">
                <a:solidFill>
                  <a:srgbClr val="393E96"/>
                </a:solidFill>
              </a:rPr>
              <a:t>…</a:t>
            </a:r>
            <a:r>
              <a:rPr lang="nl-NL" b="1" dirty="0">
                <a:solidFill>
                  <a:srgbClr val="393E96"/>
                </a:solidFill>
              </a:rPr>
              <a:t> hoe kies je dan? </a:t>
            </a:r>
            <a:r>
              <a:rPr lang="nl-NL" i="1" dirty="0"/>
              <a:t> </a:t>
            </a:r>
          </a:p>
          <a:p>
            <a:endParaRPr lang="nl-NL" dirty="0" smtClean="0"/>
          </a:p>
          <a:p>
            <a:r>
              <a:rPr lang="nl-NL" dirty="0" smtClean="0"/>
              <a:t>Inhoud</a:t>
            </a:r>
            <a:r>
              <a:rPr lang="nl-NL" baseline="0" dirty="0" smtClean="0"/>
              <a:t> </a:t>
            </a:r>
            <a:r>
              <a:rPr lang="mr-IN" baseline="0" dirty="0" smtClean="0"/>
              <a:t>–</a:t>
            </a:r>
            <a:r>
              <a:rPr lang="nl-NL" baseline="0" dirty="0" smtClean="0"/>
              <a:t> past het bij jouw kind? </a:t>
            </a:r>
          </a:p>
          <a:p>
            <a:r>
              <a:rPr lang="nl-NL" baseline="0" dirty="0" smtClean="0"/>
              <a:t>Balans </a:t>
            </a:r>
            <a:r>
              <a:rPr lang="mr-IN" baseline="0" dirty="0" smtClean="0"/>
              <a:t>–</a:t>
            </a:r>
            <a:r>
              <a:rPr lang="nl-NL" baseline="0" dirty="0" smtClean="0"/>
              <a:t> koppel online en offline momenten aan elkaar, max. beeldschermtijd en andere afspraken </a:t>
            </a:r>
          </a:p>
          <a:p>
            <a:r>
              <a:rPr lang="nl-NL" baseline="0" dirty="0" smtClean="0"/>
              <a:t>Veilig: betrouwbaarheid, afgeschermde omgeving, betalingen, alleen spelen</a:t>
            </a:r>
          </a:p>
          <a:p>
            <a:r>
              <a:rPr lang="nl-NL" baseline="0" dirty="0" smtClean="0"/>
              <a:t>Samen: zo weet je wat ze doen en jouw begeleiding kan ervoor zorgen dat je kind er iets van leert </a:t>
            </a:r>
          </a:p>
          <a:p>
            <a:r>
              <a:rPr lang="nl-NL" baseline="0" dirty="0" smtClean="0"/>
              <a:t>Plezier: inspiratie : luisterbieb, hobby’s, iets nieuws ontdekken</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17</a:t>
            </a:fld>
            <a:endParaRPr lang="nl-NL"/>
          </a:p>
        </p:txBody>
      </p:sp>
    </p:spTree>
    <p:extLst>
      <p:ext uri="{BB962C8B-B14F-4D97-AF65-F5344CB8AC3E}">
        <p14:creationId xmlns:p14="http://schemas.microsoft.com/office/powerpoint/2010/main" val="3557103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err="1" smtClean="0"/>
              <a:t>Fortnite</a:t>
            </a:r>
            <a:r>
              <a:rPr lang="nl-NL" dirty="0" smtClean="0"/>
              <a:t> is 12+ </a:t>
            </a:r>
          </a:p>
        </p:txBody>
      </p:sp>
      <p:sp>
        <p:nvSpPr>
          <p:cNvPr id="1331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26C36-4F21-4596-BFA9-E95B449BD314}" type="slidenum">
              <a:rPr lang="nl-NL">
                <a:cs typeface="Arial" charset="0"/>
              </a:rPr>
              <a:pPr fontAlgn="base">
                <a:spcBef>
                  <a:spcPct val="0"/>
                </a:spcBef>
                <a:spcAft>
                  <a:spcPct val="0"/>
                </a:spcAft>
                <a:defRPr/>
              </a:pPr>
              <a:t>18</a:t>
            </a:fld>
            <a:endParaRPr lang="nl-NL">
              <a:cs typeface="Arial" charset="0"/>
            </a:endParaRPr>
          </a:p>
        </p:txBody>
      </p:sp>
    </p:spTree>
    <p:extLst>
      <p:ext uri="{BB962C8B-B14F-4D97-AF65-F5344CB8AC3E}">
        <p14:creationId xmlns:p14="http://schemas.microsoft.com/office/powerpoint/2010/main" val="161018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pPr defTabSz="931774">
              <a:defRPr/>
            </a:pPr>
            <a:r>
              <a:rPr lang="nl-NL" dirty="0" smtClean="0"/>
              <a:t>Alle apparaten hebben systemen en instellingen voor ouderlijk toezicht: ouders kunnen zo de privacy en veiligheid van hun kinderen kunnen beschermen:</a:t>
            </a:r>
            <a:br>
              <a:rPr lang="nl-NL" dirty="0" smtClean="0"/>
            </a:br>
            <a:r>
              <a:rPr lang="nl-NL" dirty="0" smtClean="0"/>
              <a:t>-  welke spellen kinderen mogen spelen (op basis van de PEGI-leeftijdsclassificaties);</a:t>
            </a:r>
            <a:br>
              <a:rPr lang="nl-NL" dirty="0" smtClean="0"/>
            </a:br>
            <a:r>
              <a:rPr lang="nl-NL" dirty="0" smtClean="0"/>
              <a:t>- digitale aankopen blokkeren of controleren;</a:t>
            </a:r>
            <a:br>
              <a:rPr lang="nl-NL" dirty="0" smtClean="0"/>
            </a:br>
            <a:r>
              <a:rPr lang="nl-NL" dirty="0" smtClean="0"/>
              <a:t>- de toegang tot het internet beperken door een filter in te stellen;</a:t>
            </a:r>
            <a:br>
              <a:rPr lang="nl-NL" dirty="0" smtClean="0"/>
            </a:br>
            <a:r>
              <a:rPr lang="nl-NL" dirty="0" smtClean="0"/>
              <a:t>- bepalen hoeveel tijd kinderen besteden aan het spelen van spellen;</a:t>
            </a:r>
            <a:br>
              <a:rPr lang="nl-NL" dirty="0" smtClean="0"/>
            </a:br>
            <a:r>
              <a:rPr lang="nl-NL" dirty="0" smtClean="0"/>
              <a:t>- de chatberichten met andere gebruikers controleren.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19</a:t>
            </a:fld>
            <a:endParaRPr lang="nl-NL"/>
          </a:p>
        </p:txBody>
      </p:sp>
    </p:spTree>
    <p:extLst>
      <p:ext uri="{BB962C8B-B14F-4D97-AF65-F5344CB8AC3E}">
        <p14:creationId xmlns:p14="http://schemas.microsoft.com/office/powerpoint/2010/main" val="3478208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Afspraken maken is soms een beetje als touwtrekken</a:t>
            </a:r>
            <a:r>
              <a:rPr lang="nl-NL" baseline="0" dirty="0" smtClean="0"/>
              <a:t> ;) </a:t>
            </a:r>
            <a:endParaRPr lang="nl-NL" dirty="0" smtClean="0"/>
          </a:p>
          <a:p>
            <a:r>
              <a:rPr lang="nl-NL" dirty="0" smtClean="0"/>
              <a:t>Kinderen geven aan een regel het beste op te volgen wanneer de regel samen is gemaakt, eenvoudig te volgen is en ze de regel eerlijk vinden. En als iedereen zich eraan houdt. </a:t>
            </a:r>
          </a:p>
          <a:p>
            <a:endParaRPr lang="nl-NL" dirty="0" smtClean="0"/>
          </a:p>
          <a:p>
            <a:r>
              <a:rPr lang="nl-NL" dirty="0" smtClean="0"/>
              <a:t>Dus:</a:t>
            </a:r>
          </a:p>
          <a:p>
            <a:r>
              <a:rPr lang="nl-NL" dirty="0" smtClean="0"/>
              <a:t>Betrek kinderen bij het maken van de regels</a:t>
            </a:r>
          </a:p>
          <a:p>
            <a:r>
              <a:rPr lang="nl-NL" dirty="0" smtClean="0"/>
              <a:t>Bespreek de reden van de regel</a:t>
            </a:r>
          </a:p>
          <a:p>
            <a:r>
              <a:rPr lang="nl-NL" dirty="0" smtClean="0"/>
              <a:t>Hanteer dezelfde regels voor ouders en kinderen</a:t>
            </a:r>
          </a:p>
          <a:p>
            <a:r>
              <a:rPr lang="nl-NL" dirty="0" smtClean="0"/>
              <a:t>Hou vast aan gemaakte regels</a:t>
            </a:r>
            <a:endParaRPr lang="nl-NL" dirty="0"/>
          </a:p>
          <a:p>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20</a:t>
            </a:fld>
            <a:endParaRPr lang="nl-NL"/>
          </a:p>
        </p:txBody>
      </p:sp>
    </p:spTree>
    <p:extLst>
      <p:ext uri="{BB962C8B-B14F-4D97-AF65-F5344CB8AC3E}">
        <p14:creationId xmlns:p14="http://schemas.microsoft.com/office/powerpoint/2010/main" val="3478208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3314"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a:t>Zaal 3 = grote zaal uit aan de </a:t>
            </a:r>
            <a:r>
              <a:rPr lang="nl-NL" dirty="0" smtClean="0"/>
              <a:t>achterkant, en </a:t>
            </a:r>
            <a:r>
              <a:rPr lang="nl-NL" dirty="0"/>
              <a:t>dan links achterin </a:t>
            </a:r>
          </a:p>
          <a:p>
            <a:r>
              <a:rPr lang="nl-NL" dirty="0"/>
              <a:t>Zaal 9 = grote zaal uit aan de voorkant, trap op, linksaf </a:t>
            </a:r>
            <a:endParaRPr lang="nl-NL" dirty="0" smtClean="0"/>
          </a:p>
          <a:p>
            <a:endParaRPr lang="nl-NL" dirty="0" smtClean="0"/>
          </a:p>
          <a:p>
            <a:r>
              <a:rPr lang="nl-NL" dirty="0" smtClean="0"/>
              <a:t>De meeste mensen</a:t>
            </a:r>
            <a:r>
              <a:rPr lang="nl-NL" baseline="0" dirty="0" smtClean="0"/>
              <a:t> hebben van tevoren aangegeven in welke groep ze wilden worden ingedeeld. </a:t>
            </a:r>
          </a:p>
          <a:p>
            <a:r>
              <a:rPr lang="nl-NL" baseline="0" dirty="0" smtClean="0"/>
              <a:t>Mensen die het niet van tevoren hebben aangegeven kunnen nu ene groep kiezen, er is in alle groepen nog ruimte. </a:t>
            </a:r>
            <a:endParaRPr lang="nl-NL" dirty="0" smtClean="0"/>
          </a:p>
        </p:txBody>
      </p:sp>
      <p:sp>
        <p:nvSpPr>
          <p:cNvPr id="13315" name="Tijdelijke aanduiding voor dia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726C36-4F21-4596-BFA9-E95B449BD314}" type="slidenum">
              <a:rPr lang="nl-NL">
                <a:cs typeface="Arial" charset="0"/>
              </a:rPr>
              <a:pPr fontAlgn="base">
                <a:spcBef>
                  <a:spcPct val="0"/>
                </a:spcBef>
                <a:spcAft>
                  <a:spcPct val="0"/>
                </a:spcAft>
                <a:defRPr/>
              </a:pPr>
              <a:t>24</a:t>
            </a:fld>
            <a:endParaRPr lang="nl-NL">
              <a:cs typeface="Arial" charset="0"/>
            </a:endParaRPr>
          </a:p>
        </p:txBody>
      </p:sp>
    </p:spTree>
    <p:extLst>
      <p:ext uri="{BB962C8B-B14F-4D97-AF65-F5344CB8AC3E}">
        <p14:creationId xmlns:p14="http://schemas.microsoft.com/office/powerpoint/2010/main" val="295368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Zaal</a:t>
            </a:r>
            <a:r>
              <a:rPr lang="nl-NL" baseline="0" dirty="0" smtClean="0"/>
              <a:t>vraag: hoe spelen kinderen van 9 met elkaar? En kinderen van 4? </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t>6</a:t>
            </a:fld>
            <a:endParaRPr lang="nl-NL"/>
          </a:p>
        </p:txBody>
      </p:sp>
    </p:spTree>
    <p:extLst>
      <p:ext uri="{BB962C8B-B14F-4D97-AF65-F5344CB8AC3E}">
        <p14:creationId xmlns:p14="http://schemas.microsoft.com/office/powerpoint/2010/main" val="2674355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Zaalvraag: is dit samen spelen? </a:t>
            </a:r>
            <a:r>
              <a:rPr lang="nl-NL" dirty="0" err="1" smtClean="0"/>
              <a:t>Ja,nee</a:t>
            </a:r>
            <a:r>
              <a:rPr lang="nl-NL" dirty="0" smtClean="0"/>
              <a:t>, Waar zie je dat aan? </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t>7</a:t>
            </a:fld>
            <a:endParaRPr lang="nl-NL"/>
          </a:p>
        </p:txBody>
      </p:sp>
    </p:spTree>
    <p:extLst>
      <p:ext uri="{BB962C8B-B14F-4D97-AF65-F5344CB8AC3E}">
        <p14:creationId xmlns:p14="http://schemas.microsoft.com/office/powerpoint/2010/main" val="267435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Verhaal</a:t>
            </a:r>
            <a:r>
              <a:rPr lang="nl-NL" baseline="0" dirty="0" smtClean="0"/>
              <a:t> staat </a:t>
            </a:r>
            <a:r>
              <a:rPr lang="nl-NL" dirty="0" smtClean="0"/>
              <a:t>op volgende sheet</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8</a:t>
            </a:fld>
            <a:endParaRPr lang="nl-NL"/>
          </a:p>
        </p:txBody>
      </p:sp>
    </p:spTree>
    <p:extLst>
      <p:ext uri="{BB962C8B-B14F-4D97-AF65-F5344CB8AC3E}">
        <p14:creationId xmlns:p14="http://schemas.microsoft.com/office/powerpoint/2010/main" val="226822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Tekst bij Algemene ontwikkeling van het jonge kind</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9</a:t>
            </a:fld>
            <a:endParaRPr lang="nl-NL"/>
          </a:p>
        </p:txBody>
      </p:sp>
    </p:spTree>
    <p:extLst>
      <p:ext uri="{BB962C8B-B14F-4D97-AF65-F5344CB8AC3E}">
        <p14:creationId xmlns:p14="http://schemas.microsoft.com/office/powerpoint/2010/main" val="693470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 verhoudt zich</a:t>
            </a:r>
            <a:r>
              <a:rPr lang="nl-NL" baseline="0" dirty="0" smtClean="0"/>
              <a:t> die ontwikkeling tot de schermtijd</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10</a:t>
            </a:fld>
            <a:endParaRPr lang="nl-NL"/>
          </a:p>
        </p:txBody>
      </p:sp>
    </p:spTree>
    <p:extLst>
      <p:ext uri="{BB962C8B-B14F-4D97-AF65-F5344CB8AC3E}">
        <p14:creationId xmlns:p14="http://schemas.microsoft.com/office/powerpoint/2010/main" val="93671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Beeld bij media en leeftijd in vorige</a:t>
            </a:r>
            <a:r>
              <a:rPr lang="nl-NL" baseline="0" dirty="0" smtClean="0"/>
              <a:t> sheet</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11</a:t>
            </a:fld>
            <a:endParaRPr lang="nl-NL"/>
          </a:p>
        </p:txBody>
      </p:sp>
    </p:spTree>
    <p:extLst>
      <p:ext uri="{BB962C8B-B14F-4D97-AF65-F5344CB8AC3E}">
        <p14:creationId xmlns:p14="http://schemas.microsoft.com/office/powerpoint/2010/main" val="22299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zijn richtlijnen op basis van de huidige wetenschappelijke</a:t>
            </a:r>
            <a:r>
              <a:rPr lang="nl-NL" baseline="0" dirty="0" smtClean="0"/>
              <a:t> inzichten. Er is hier nog geen uitsluitsel over. Wel kunt u beter aan de lage kant zitten dan de hoge. </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13</a:t>
            </a:fld>
            <a:endParaRPr lang="nl-NL"/>
          </a:p>
        </p:txBody>
      </p:sp>
    </p:spTree>
    <p:extLst>
      <p:ext uri="{BB962C8B-B14F-4D97-AF65-F5344CB8AC3E}">
        <p14:creationId xmlns:p14="http://schemas.microsoft.com/office/powerpoint/2010/main" val="428049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Kansen: zelfstandigheid</a:t>
            </a:r>
            <a:r>
              <a:rPr lang="nl-NL" baseline="0" dirty="0" smtClean="0"/>
              <a:t> </a:t>
            </a:r>
            <a:r>
              <a:rPr lang="mr-IN" baseline="0" dirty="0" smtClean="0"/>
              <a:t>–</a:t>
            </a:r>
            <a:r>
              <a:rPr lang="nl-NL" baseline="0" dirty="0" smtClean="0"/>
              <a:t> eigen interesses volgen</a:t>
            </a:r>
          </a:p>
          <a:p>
            <a:r>
              <a:rPr lang="nl-NL" baseline="0" dirty="0" smtClean="0"/>
              <a:t>Risico’s: </a:t>
            </a:r>
            <a:r>
              <a:rPr lang="nl-NL" baseline="0" dirty="0" err="1" smtClean="0"/>
              <a:t>grooming</a:t>
            </a:r>
            <a:r>
              <a:rPr lang="nl-NL" baseline="0" dirty="0" smtClean="0"/>
              <a:t>, </a:t>
            </a:r>
            <a:r>
              <a:rPr lang="nl-NL" baseline="0" dirty="0" err="1" smtClean="0"/>
              <a:t>sexting</a:t>
            </a:r>
            <a:r>
              <a:rPr lang="nl-NL" baseline="0" dirty="0" smtClean="0"/>
              <a:t>, cyberpesten, ouder verliest grip op kind, verslaving, </a:t>
            </a:r>
            <a:r>
              <a:rPr lang="nl-NL" baseline="0" dirty="0" err="1" smtClean="0"/>
              <a:t>multi</a:t>
            </a:r>
            <a:r>
              <a:rPr lang="nl-NL" baseline="0" dirty="0" smtClean="0"/>
              <a:t> </a:t>
            </a:r>
            <a:r>
              <a:rPr lang="nl-NL" baseline="0" dirty="0" err="1" smtClean="0"/>
              <a:t>tasken</a:t>
            </a:r>
            <a:endParaRPr lang="nl-NL" dirty="0"/>
          </a:p>
        </p:txBody>
      </p:sp>
      <p:sp>
        <p:nvSpPr>
          <p:cNvPr id="4" name="Tijdelijke aanduiding voor dianummer 3"/>
          <p:cNvSpPr>
            <a:spLocks noGrp="1"/>
          </p:cNvSpPr>
          <p:nvPr>
            <p:ph type="sldNum" sz="quarter" idx="10"/>
          </p:nvPr>
        </p:nvSpPr>
        <p:spPr/>
        <p:txBody>
          <a:bodyPr/>
          <a:lstStyle/>
          <a:p>
            <a:fld id="{22CA5D2A-F8DF-4114-B7D4-769F7A137F05}" type="slidenum">
              <a:rPr lang="nl-NL" smtClean="0"/>
              <a:pPr/>
              <a:t>15</a:t>
            </a:fld>
            <a:endParaRPr lang="nl-NL"/>
          </a:p>
        </p:txBody>
      </p:sp>
    </p:spTree>
    <p:extLst>
      <p:ext uri="{BB962C8B-B14F-4D97-AF65-F5344CB8AC3E}">
        <p14:creationId xmlns:p14="http://schemas.microsoft.com/office/powerpoint/2010/main" val="746061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 y="5157192"/>
            <a:ext cx="2205629" cy="1656184"/>
          </a:xfrm>
          <a:prstGeom prst="rect">
            <a:avLst/>
          </a:prstGeom>
          <a:noFill/>
          <a:ln w="9525">
            <a:noFill/>
            <a:miter lim="800000"/>
            <a:headEnd/>
            <a:tailEnd/>
          </a:ln>
        </p:spPr>
      </p:pic>
      <p:sp>
        <p:nvSpPr>
          <p:cNvPr id="2" name="Titel 1"/>
          <p:cNvSpPr>
            <a:spLocks noGrp="1"/>
          </p:cNvSpPr>
          <p:nvPr>
            <p:ph type="ctrTitle"/>
          </p:nvPr>
        </p:nvSpPr>
        <p:spPr>
          <a:xfrm>
            <a:off x="685800" y="2130425"/>
            <a:ext cx="7772400" cy="1470025"/>
          </a:xfrm>
        </p:spPr>
        <p:txBody>
          <a:bodyPr/>
          <a:lstStyle>
            <a:lvl1pPr>
              <a:defRPr b="1">
                <a:solidFill>
                  <a:srgbClr val="393E96"/>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3284984"/>
            <a:ext cx="6400800" cy="648072"/>
          </a:xfrm>
        </p:spPr>
        <p:txBody>
          <a:bodyPr>
            <a:noAutofit/>
          </a:bodyPr>
          <a:lstStyle>
            <a:lvl1pPr marL="0" indent="0" algn="ctr" defTabSz="914400" rtl="0" eaLnBrk="1" latinLnBrk="0" hangingPunct="1">
              <a:spcBef>
                <a:spcPct val="0"/>
              </a:spcBef>
              <a:buNone/>
              <a:defRPr lang="nl-NL" sz="3200" b="1" kern="1200" dirty="0">
                <a:solidFill>
                  <a:srgbClr val="7478CA"/>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pic>
        <p:nvPicPr>
          <p:cNvPr id="7" name="Afbeelding 6" descr="logo Bureau Jeugd &amp; Media RGB.jpg"/>
          <p:cNvPicPr>
            <a:picLocks noChangeAspect="1"/>
          </p:cNvPicPr>
          <p:nvPr userDrawn="1"/>
        </p:nvPicPr>
        <p:blipFill>
          <a:blip r:embed="rId3" cstate="print"/>
          <a:stretch>
            <a:fillRect/>
          </a:stretch>
        </p:blipFill>
        <p:spPr>
          <a:xfrm>
            <a:off x="4757352" y="260648"/>
            <a:ext cx="3790376" cy="1179708"/>
          </a:xfrm>
          <a:prstGeom prst="rect">
            <a:avLst/>
          </a:prstGeom>
        </p:spPr>
      </p:pic>
      <p:pic>
        <p:nvPicPr>
          <p:cNvPr id="1026" name="Picture 2"/>
          <p:cNvPicPr>
            <a:picLocks noChangeAspect="1" noChangeArrowheads="1"/>
          </p:cNvPicPr>
          <p:nvPr userDrawn="1"/>
        </p:nvPicPr>
        <p:blipFill>
          <a:blip r:embed="rId4" cstate="print"/>
          <a:srcRect/>
          <a:stretch>
            <a:fillRect/>
          </a:stretch>
        </p:blipFill>
        <p:spPr bwMode="auto">
          <a:xfrm>
            <a:off x="2339752" y="5517232"/>
            <a:ext cx="1140036" cy="1280721"/>
          </a:xfrm>
          <a:prstGeom prst="rect">
            <a:avLst/>
          </a:prstGeom>
          <a:noFill/>
          <a:ln w="9525">
            <a:noFill/>
            <a:miter lim="800000"/>
            <a:headEnd/>
            <a:tailEnd/>
          </a:ln>
        </p:spPr>
      </p:pic>
      <p:pic>
        <p:nvPicPr>
          <p:cNvPr id="1027" name="Picture 3"/>
          <p:cNvPicPr>
            <a:picLocks noChangeAspect="1" noChangeArrowheads="1"/>
          </p:cNvPicPr>
          <p:nvPr userDrawn="1"/>
        </p:nvPicPr>
        <p:blipFill>
          <a:blip r:embed="rId5" cstate="print"/>
          <a:srcRect/>
          <a:stretch>
            <a:fillRect/>
          </a:stretch>
        </p:blipFill>
        <p:spPr bwMode="auto">
          <a:xfrm>
            <a:off x="3603128" y="5638014"/>
            <a:ext cx="536824" cy="117536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FEBE1D-CE88-4804-B89F-827E70585285}" type="datetimeFigureOut">
              <a:rPr lang="nl-NL" smtClean="0"/>
              <a:pPr/>
              <a:t>4-10-2018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70FEBE1D-CE88-4804-B89F-827E70585285}" type="datetimeFigureOut">
              <a:rPr lang="nl-NL" smtClean="0"/>
              <a:pPr/>
              <a:t>4-10-2018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Parallellogram 7"/>
          <p:cNvSpPr/>
          <p:nvPr userDrawn="1"/>
        </p:nvSpPr>
        <p:spPr>
          <a:xfrm>
            <a:off x="467544" y="404664"/>
            <a:ext cx="8270056" cy="792088"/>
          </a:xfrm>
          <a:prstGeom prst="parallelogram">
            <a:avLst/>
          </a:prstGeom>
          <a:solidFill>
            <a:schemeClr val="bg1"/>
          </a:solidFill>
          <a:ln w="3175">
            <a:solidFill>
              <a:srgbClr val="393E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11560" y="418654"/>
            <a:ext cx="8075240" cy="994122"/>
          </a:xfrm>
        </p:spPr>
        <p:txBody>
          <a:bodyPr>
            <a:normAutofit/>
          </a:bodyPr>
          <a:lstStyle>
            <a:lvl1pPr algn="l" defTabSz="914400" rtl="0" eaLnBrk="1" latinLnBrk="0" hangingPunct="1">
              <a:spcBef>
                <a:spcPct val="0"/>
              </a:spcBef>
              <a:buNone/>
              <a:defRPr lang="nl-NL" sz="2600" b="1" kern="1200" cap="all" baseline="0" dirty="0">
                <a:solidFill>
                  <a:srgbClr val="393E96"/>
                </a:solidFill>
                <a:latin typeface="+mj-lt"/>
                <a:ea typeface="+mj-ea"/>
                <a:cs typeface="+mj-cs"/>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609600" y="1600200"/>
            <a:ext cx="8077200" cy="4525963"/>
          </a:xfrm>
        </p:spPr>
        <p:txBody>
          <a:bodyPr/>
          <a:lstStyle>
            <a:lvl1pPr algn="l" defTabSz="914400" rtl="0" eaLnBrk="1" latinLnBrk="0" hangingPunct="1">
              <a:spcBef>
                <a:spcPct val="0"/>
              </a:spcBef>
              <a:buClr>
                <a:srgbClr val="7478CA"/>
              </a:buClr>
              <a:buSzPct val="75000"/>
              <a:buFont typeface="Wingdings" pitchFamily="2" charset="2"/>
              <a:buChar char="Ø"/>
              <a:defRPr lang="nl-NL" sz="2400" b="0" kern="1200" cap="none" baseline="0" dirty="0" smtClean="0">
                <a:solidFill>
                  <a:schemeClr val="tx1">
                    <a:lumMod val="85000"/>
                    <a:lumOff val="15000"/>
                  </a:schemeClr>
                </a:solidFill>
                <a:latin typeface="+mj-lt"/>
                <a:ea typeface="+mj-ea"/>
                <a:cs typeface="+mj-cs"/>
              </a:defRPr>
            </a:lvl1pPr>
            <a:lvl2pPr>
              <a:buClr>
                <a:srgbClr val="7478CA"/>
              </a:buClr>
              <a:buSzPct val="75000"/>
              <a:buFont typeface="Calibri" pitchFamily="34" charset="0"/>
              <a:buChar char="-"/>
              <a:defRPr sz="2200">
                <a:solidFill>
                  <a:srgbClr val="7478CA"/>
                </a:solidFill>
              </a:defRPr>
            </a:lvl2pPr>
            <a:lvl3pPr>
              <a:defRPr sz="2200"/>
            </a:lvl3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pic>
        <p:nvPicPr>
          <p:cNvPr id="10" name="Picture 2"/>
          <p:cNvPicPr>
            <a:picLocks noChangeAspect="1" noChangeArrowheads="1"/>
          </p:cNvPicPr>
          <p:nvPr userDrawn="1"/>
        </p:nvPicPr>
        <p:blipFill>
          <a:blip r:embed="rId2" cstate="print"/>
          <a:srcRect/>
          <a:stretch>
            <a:fillRect/>
          </a:stretch>
        </p:blipFill>
        <p:spPr bwMode="auto">
          <a:xfrm>
            <a:off x="7776990" y="752548"/>
            <a:ext cx="395409" cy="444204"/>
          </a:xfrm>
          <a:prstGeom prst="rect">
            <a:avLst/>
          </a:prstGeom>
          <a:noFill/>
          <a:ln w="9525">
            <a:noFill/>
            <a:miter lim="800000"/>
            <a:headEnd/>
            <a:tailEnd/>
          </a:ln>
        </p:spPr>
      </p:pic>
      <p:pic>
        <p:nvPicPr>
          <p:cNvPr id="11" name="Picture 3"/>
          <p:cNvPicPr>
            <a:picLocks noChangeAspect="1" noChangeArrowheads="1"/>
          </p:cNvPicPr>
          <p:nvPr userDrawn="1"/>
        </p:nvPicPr>
        <p:blipFill>
          <a:blip r:embed="rId3" cstate="print"/>
          <a:srcRect/>
          <a:stretch>
            <a:fillRect/>
          </a:stretch>
        </p:blipFill>
        <p:spPr bwMode="auto">
          <a:xfrm>
            <a:off x="8291618" y="789091"/>
            <a:ext cx="186192" cy="407661"/>
          </a:xfrm>
          <a:prstGeom prst="rect">
            <a:avLst/>
          </a:prstGeom>
          <a:noFill/>
          <a:ln w="9525">
            <a:noFill/>
            <a:miter lim="800000"/>
            <a:headEnd/>
            <a:tailEnd/>
          </a:ln>
        </p:spPr>
      </p:pic>
      <p:pic>
        <p:nvPicPr>
          <p:cNvPr id="2051" name="Picture 3"/>
          <p:cNvPicPr>
            <a:picLocks noChangeAspect="1" noChangeArrowheads="1"/>
          </p:cNvPicPr>
          <p:nvPr userDrawn="1"/>
        </p:nvPicPr>
        <p:blipFill>
          <a:blip r:embed="rId4" cstate="print"/>
          <a:srcRect/>
          <a:stretch>
            <a:fillRect/>
          </a:stretch>
        </p:blipFill>
        <p:spPr bwMode="auto">
          <a:xfrm>
            <a:off x="7193800" y="764704"/>
            <a:ext cx="410226" cy="428873"/>
          </a:xfrm>
          <a:prstGeom prst="rect">
            <a:avLst/>
          </a:prstGeom>
          <a:noFill/>
          <a:ln w="9525">
            <a:noFill/>
            <a:miter lim="800000"/>
            <a:headEnd/>
            <a:tailEnd/>
          </a:ln>
        </p:spPr>
      </p:pic>
      <p:pic>
        <p:nvPicPr>
          <p:cNvPr id="13" name="Afbeelding 12" descr="logo Bureau Jeugd &amp; Media RGB.jpg"/>
          <p:cNvPicPr>
            <a:picLocks noChangeAspect="1"/>
          </p:cNvPicPr>
          <p:nvPr userDrawn="1"/>
        </p:nvPicPr>
        <p:blipFill>
          <a:blip r:embed="rId5" cstate="print"/>
          <a:stretch>
            <a:fillRect/>
          </a:stretch>
        </p:blipFill>
        <p:spPr>
          <a:xfrm>
            <a:off x="6974312" y="6165304"/>
            <a:ext cx="1774152" cy="552183"/>
          </a:xfrm>
          <a:prstGeom prst="rect">
            <a:avLst/>
          </a:prstGeom>
        </p:spPr>
      </p:pic>
      <p:sp>
        <p:nvSpPr>
          <p:cNvPr id="14" name="Rechthoek 13"/>
          <p:cNvSpPr/>
          <p:nvPr userDrawn="1"/>
        </p:nvSpPr>
        <p:spPr>
          <a:xfrm>
            <a:off x="381000" y="332656"/>
            <a:ext cx="304800" cy="848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611560" y="260648"/>
            <a:ext cx="8136904"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Rechthoek 4"/>
          <p:cNvSpPr/>
          <p:nvPr userDrawn="1"/>
        </p:nvSpPr>
        <p:spPr>
          <a:xfrm>
            <a:off x="1547664" y="1916832"/>
            <a:ext cx="6336704" cy="3168352"/>
          </a:xfrm>
          <a:prstGeom prst="rect">
            <a:avLst/>
          </a:prstGeom>
          <a:solidFill>
            <a:schemeClr val="bg1"/>
          </a:solidFill>
          <a:ln w="3175">
            <a:solidFill>
              <a:srgbClr val="393E9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descr="logo Bureau Jeugd &amp; Media RGB.jpg"/>
          <p:cNvPicPr>
            <a:picLocks noChangeAspect="1"/>
          </p:cNvPicPr>
          <p:nvPr userDrawn="1"/>
        </p:nvPicPr>
        <p:blipFill>
          <a:blip r:embed="rId2" cstate="print"/>
          <a:stretch>
            <a:fillRect/>
          </a:stretch>
        </p:blipFill>
        <p:spPr>
          <a:xfrm>
            <a:off x="5796136" y="2132856"/>
            <a:ext cx="1815488" cy="565048"/>
          </a:xfrm>
          <a:prstGeom prst="rect">
            <a:avLst/>
          </a:prstGeom>
        </p:spPr>
      </p:pic>
      <p:pic>
        <p:nvPicPr>
          <p:cNvPr id="7" name="Picture 2"/>
          <p:cNvPicPr>
            <a:picLocks noChangeAspect="1" noChangeArrowheads="1"/>
          </p:cNvPicPr>
          <p:nvPr userDrawn="1"/>
        </p:nvPicPr>
        <p:blipFill>
          <a:blip r:embed="rId3" cstate="print"/>
          <a:srcRect/>
          <a:stretch>
            <a:fillRect/>
          </a:stretch>
        </p:blipFill>
        <p:spPr bwMode="auto">
          <a:xfrm>
            <a:off x="1979712" y="4581128"/>
            <a:ext cx="395409" cy="444204"/>
          </a:xfrm>
          <a:prstGeom prst="rect">
            <a:avLst/>
          </a:prstGeom>
          <a:noFill/>
          <a:ln w="9525">
            <a:noFill/>
            <a:miter lim="800000"/>
            <a:headEnd/>
            <a:tailEnd/>
          </a:ln>
        </p:spPr>
      </p:pic>
      <p:pic>
        <p:nvPicPr>
          <p:cNvPr id="8" name="Picture 3"/>
          <p:cNvPicPr>
            <a:picLocks noChangeAspect="1" noChangeArrowheads="1"/>
          </p:cNvPicPr>
          <p:nvPr userDrawn="1"/>
        </p:nvPicPr>
        <p:blipFill>
          <a:blip r:embed="rId4" cstate="print"/>
          <a:srcRect/>
          <a:stretch>
            <a:fillRect/>
          </a:stretch>
        </p:blipFill>
        <p:spPr bwMode="auto">
          <a:xfrm>
            <a:off x="3059832" y="4581128"/>
            <a:ext cx="186192" cy="407661"/>
          </a:xfrm>
          <a:prstGeom prst="rect">
            <a:avLst/>
          </a:prstGeom>
          <a:noFill/>
          <a:ln w="9525">
            <a:noFill/>
            <a:miter lim="800000"/>
            <a:headEnd/>
            <a:tailEnd/>
          </a:ln>
        </p:spPr>
      </p:pic>
      <p:pic>
        <p:nvPicPr>
          <p:cNvPr id="9" name="Picture 3"/>
          <p:cNvPicPr>
            <a:picLocks noChangeAspect="1" noChangeArrowheads="1"/>
          </p:cNvPicPr>
          <p:nvPr userDrawn="1"/>
        </p:nvPicPr>
        <p:blipFill>
          <a:blip r:embed="rId5" cstate="print"/>
          <a:srcRect/>
          <a:stretch>
            <a:fillRect/>
          </a:stretch>
        </p:blipFill>
        <p:spPr bwMode="auto">
          <a:xfrm>
            <a:off x="2483768" y="4581128"/>
            <a:ext cx="410226" cy="428873"/>
          </a:xfrm>
          <a:prstGeom prst="rect">
            <a:avLst/>
          </a:prstGeom>
          <a:noFill/>
          <a:ln w="9525">
            <a:noFill/>
            <a:miter lim="800000"/>
            <a:headEnd/>
            <a:tailEnd/>
          </a:ln>
        </p:spPr>
      </p:pic>
      <p:sp>
        <p:nvSpPr>
          <p:cNvPr id="10" name="Tekstvak 9"/>
          <p:cNvSpPr txBox="1"/>
          <p:nvPr userDrawn="1"/>
        </p:nvSpPr>
        <p:spPr>
          <a:xfrm>
            <a:off x="4042417" y="3933056"/>
            <a:ext cx="3697935" cy="1077218"/>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smtClean="0"/>
              <a:t>Telefoon	:</a:t>
            </a:r>
            <a:r>
              <a:rPr lang="nl-NL" sz="1600" baseline="0" dirty="0" smtClean="0"/>
              <a:t> </a:t>
            </a:r>
            <a:r>
              <a:rPr lang="nl-NL" sz="1600" baseline="0" dirty="0" smtClean="0">
                <a:solidFill>
                  <a:schemeClr val="tx1">
                    <a:lumMod val="65000"/>
                    <a:lumOff val="35000"/>
                  </a:schemeClr>
                </a:solidFill>
              </a:rPr>
              <a:t>(020) 662 6559</a:t>
            </a:r>
            <a:endParaRPr lang="nl-NL" sz="1600" dirty="0" smtClean="0">
              <a:solidFill>
                <a:schemeClr val="tx1">
                  <a:lumMod val="65000"/>
                  <a:lumOff val="35000"/>
                </a:schemeClr>
              </a:solidFill>
            </a:endParaRPr>
          </a:p>
          <a:p>
            <a:r>
              <a:rPr lang="nl-NL" sz="1600" dirty="0" smtClean="0"/>
              <a:t>Website	: </a:t>
            </a:r>
            <a:r>
              <a:rPr lang="nl-NL" sz="1600" dirty="0" smtClean="0">
                <a:solidFill>
                  <a:schemeClr val="tx1">
                    <a:lumMod val="65000"/>
                    <a:lumOff val="35000"/>
                  </a:schemeClr>
                </a:solidFill>
              </a:rPr>
              <a:t>www.bureaujeugdenmedia.nl</a:t>
            </a:r>
          </a:p>
          <a:p>
            <a:r>
              <a:rPr lang="nl-NL" sz="1600" dirty="0" smtClean="0"/>
              <a:t>Mail	:</a:t>
            </a:r>
            <a:r>
              <a:rPr lang="nl-NL" sz="1600" baseline="0" dirty="0" smtClean="0"/>
              <a:t> </a:t>
            </a:r>
            <a:r>
              <a:rPr lang="nl-NL" sz="1600" baseline="0" dirty="0" smtClean="0">
                <a:solidFill>
                  <a:schemeClr val="tx1">
                    <a:lumMod val="65000"/>
                    <a:lumOff val="35000"/>
                  </a:schemeClr>
                </a:solidFill>
              </a:rPr>
              <a:t>info@</a:t>
            </a:r>
            <a:r>
              <a:rPr lang="nl-NL" sz="1600" baseline="0" dirty="0" err="1" smtClean="0">
                <a:solidFill>
                  <a:schemeClr val="tx1">
                    <a:lumMod val="65000"/>
                    <a:lumOff val="35000"/>
                  </a:schemeClr>
                </a:solidFill>
              </a:rPr>
              <a:t>bjm.nl</a:t>
            </a:r>
            <a:endParaRPr lang="nl-NL" sz="1600" dirty="0" smtClean="0">
              <a:solidFill>
                <a:schemeClr val="tx1">
                  <a:lumMod val="65000"/>
                  <a:lumOff val="35000"/>
                </a:schemeClr>
              </a:solidFill>
            </a:endParaRPr>
          </a:p>
          <a:p>
            <a:r>
              <a:rPr lang="nl-NL" sz="1600" dirty="0" smtClean="0"/>
              <a:t>Twitter	: </a:t>
            </a:r>
            <a:r>
              <a:rPr lang="nl-NL" sz="1600" b="1" dirty="0" smtClean="0">
                <a:solidFill>
                  <a:srgbClr val="7478CA"/>
                </a:solidFill>
              </a:rPr>
              <a:t>@jeugdenmedia</a:t>
            </a:r>
          </a:p>
        </p:txBody>
      </p:sp>
      <p:sp>
        <p:nvSpPr>
          <p:cNvPr id="11" name="Titel 1"/>
          <p:cNvSpPr>
            <a:spLocks noGrp="1"/>
          </p:cNvSpPr>
          <p:nvPr>
            <p:ph type="ctrTitle"/>
          </p:nvPr>
        </p:nvSpPr>
        <p:spPr>
          <a:xfrm>
            <a:off x="1912168" y="2708920"/>
            <a:ext cx="3811960" cy="648072"/>
          </a:xfrm>
        </p:spPr>
        <p:txBody>
          <a:bodyPr>
            <a:normAutofit/>
          </a:bodyPr>
          <a:lstStyle>
            <a:lvl1pPr algn="l">
              <a:defRPr sz="2400" b="1">
                <a:solidFill>
                  <a:srgbClr val="393E96"/>
                </a:solidFill>
              </a:defRPr>
            </a:lvl1pPr>
          </a:lstStyle>
          <a:p>
            <a:r>
              <a:rPr lang="nl-NL" dirty="0" smtClean="0"/>
              <a:t>Klik om de stijl te bewerken</a:t>
            </a:r>
            <a:endParaRPr lang="nl-NL" dirty="0"/>
          </a:p>
        </p:txBody>
      </p:sp>
      <p:sp>
        <p:nvSpPr>
          <p:cNvPr id="12" name="Ondertitel 2"/>
          <p:cNvSpPr>
            <a:spLocks noGrp="1"/>
          </p:cNvSpPr>
          <p:nvPr>
            <p:ph type="subTitle" idx="1"/>
          </p:nvPr>
        </p:nvSpPr>
        <p:spPr>
          <a:xfrm>
            <a:off x="1915616" y="3212976"/>
            <a:ext cx="4672608" cy="504056"/>
          </a:xfrm>
        </p:spPr>
        <p:txBody>
          <a:bodyPr>
            <a:noAutofit/>
          </a:bodyPr>
          <a:lstStyle>
            <a:lvl1pPr marL="0" indent="0" algn="l" defTabSz="914400" rtl="0" eaLnBrk="1" latinLnBrk="0" hangingPunct="1">
              <a:spcBef>
                <a:spcPct val="0"/>
              </a:spcBef>
              <a:buNone/>
              <a:defRPr lang="nl-NL" sz="2400" b="0" kern="1200" dirty="0">
                <a:solidFill>
                  <a:srgbClr val="7478CA"/>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0FEBE1D-CE88-4804-B89F-827E70585285}" type="datetimeFigureOut">
              <a:rPr lang="nl-NL" smtClean="0"/>
              <a:pPr/>
              <a:t>4-10-2018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70FEBE1D-CE88-4804-B89F-827E70585285}" type="datetimeFigureOut">
              <a:rPr lang="nl-NL" smtClean="0"/>
              <a:pPr/>
              <a:t>4-10-2018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70FEBE1D-CE88-4804-B89F-827E70585285}" type="datetimeFigureOut">
              <a:rPr lang="nl-NL" smtClean="0"/>
              <a:pPr/>
              <a:t>4-10-2018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70FEBE1D-CE88-4804-B89F-827E70585285}" type="datetimeFigureOut">
              <a:rPr lang="nl-NL" smtClean="0"/>
              <a:pPr/>
              <a:t>4-10-2018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0FEBE1D-CE88-4804-B89F-827E70585285}" type="datetimeFigureOut">
              <a:rPr lang="nl-NL" smtClean="0"/>
              <a:pPr/>
              <a:t>4-10-2018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70FEBE1D-CE88-4804-B89F-827E70585285}" type="datetimeFigureOut">
              <a:rPr lang="nl-NL" smtClean="0"/>
              <a:pPr/>
              <a:t>4-10-2018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535D2526-3A23-4915-9DE6-8AE033A57180}"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EBE1D-CE88-4804-B89F-827E70585285}" type="datetimeFigureOut">
              <a:rPr lang="nl-NL" smtClean="0"/>
              <a:pPr/>
              <a:t>4-10-2018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D2526-3A23-4915-9DE6-8AE033A57180}"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ennisnet.nl/fileadmin/kennisnet/publicatie/jeugd_media/Kennisnet_Monitor_Jeugd_en_Media_2017.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hyperlink" Target="http://www.youngworks.nl/wat-is-een-streak/" TargetMode="External"/><Relationship Id="rId2" Type="http://schemas.openxmlformats.org/officeDocument/2006/relationships/hyperlink" Target="http://www.youngworks.nl/wat-is-fortnite-battle-royale/"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nl-NL" dirty="0" smtClean="0">
                <a:solidFill>
                  <a:srgbClr val="E6007E"/>
                </a:solidFill>
              </a:rPr>
              <a:t>Samen mediawijs!</a:t>
            </a:r>
            <a:r>
              <a:rPr lang="nl-NL" dirty="0" smtClean="0"/>
              <a:t/>
            </a:r>
            <a:br>
              <a:rPr lang="nl-NL" dirty="0" smtClean="0"/>
            </a:br>
            <a:endParaRPr lang="nl-NL" dirty="0"/>
          </a:p>
        </p:txBody>
      </p:sp>
      <p:sp>
        <p:nvSpPr>
          <p:cNvPr id="3" name="Ondertitel 2"/>
          <p:cNvSpPr>
            <a:spLocks noGrp="1"/>
          </p:cNvSpPr>
          <p:nvPr>
            <p:ph type="subTitle" idx="1"/>
          </p:nvPr>
        </p:nvSpPr>
        <p:spPr/>
        <p:txBody>
          <a:bodyPr/>
          <a:lstStyle/>
          <a:p>
            <a:r>
              <a:rPr lang="nl-NL" dirty="0" smtClean="0">
                <a:solidFill>
                  <a:srgbClr val="662483"/>
                </a:solidFill>
              </a:rPr>
              <a:t>Tips en tools voor ouders</a:t>
            </a:r>
            <a:endParaRPr lang="nl-NL" dirty="0">
              <a:solidFill>
                <a:srgbClr val="662483"/>
              </a:solidFill>
            </a:endParaRPr>
          </a:p>
        </p:txBody>
      </p:sp>
      <p:sp>
        <p:nvSpPr>
          <p:cNvPr id="4" name="Tekstvak 3"/>
          <p:cNvSpPr txBox="1"/>
          <p:nvPr/>
        </p:nvSpPr>
        <p:spPr>
          <a:xfrm>
            <a:off x="4330474" y="5589240"/>
            <a:ext cx="3193854" cy="461665"/>
          </a:xfrm>
          <a:prstGeom prst="rect">
            <a:avLst/>
          </a:prstGeom>
          <a:noFill/>
        </p:spPr>
        <p:txBody>
          <a:bodyPr wrap="square" rtlCol="0">
            <a:spAutoFit/>
          </a:bodyPr>
          <a:lstStyle/>
          <a:p>
            <a:r>
              <a:rPr lang="nl-NL" sz="2400" b="1" dirty="0">
                <a:solidFill>
                  <a:srgbClr val="393E96"/>
                </a:solidFill>
                <a:latin typeface="+mj-lt"/>
                <a:ea typeface="+mj-ea"/>
                <a:cs typeface="+mj-cs"/>
              </a:rPr>
              <a:t>Nathalie</a:t>
            </a:r>
            <a:r>
              <a:rPr lang="nl-NL" sz="2000" dirty="0"/>
              <a:t> </a:t>
            </a:r>
            <a:r>
              <a:rPr lang="nl-NL" sz="2400" b="1" dirty="0" err="1">
                <a:solidFill>
                  <a:srgbClr val="393E96"/>
                </a:solidFill>
                <a:latin typeface="+mj-lt"/>
                <a:ea typeface="+mj-ea"/>
                <a:cs typeface="+mj-cs"/>
              </a:rPr>
              <a:t>Korsman</a:t>
            </a:r>
            <a:endParaRPr lang="nl-NL" sz="2400" b="1" dirty="0">
              <a:solidFill>
                <a:srgbClr val="393E96"/>
              </a:solidFill>
              <a:latin typeface="+mj-lt"/>
              <a:ea typeface="+mj-ea"/>
              <a:cs typeface="+mj-cs"/>
            </a:endParaRPr>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04664"/>
            <a:ext cx="3006229" cy="104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Media + ontwikkeling van het jonge kind</a:t>
            </a:r>
            <a:endParaRPr lang="nl-NL" dirty="0">
              <a:solidFill>
                <a:srgbClr val="E6169C"/>
              </a:solidFill>
            </a:endParaRPr>
          </a:p>
        </p:txBody>
      </p:sp>
      <p:sp>
        <p:nvSpPr>
          <p:cNvPr id="3" name="Tijdelijke aanduiding voor inhoud 2"/>
          <p:cNvSpPr>
            <a:spLocks noGrp="1"/>
          </p:cNvSpPr>
          <p:nvPr>
            <p:ph idx="1"/>
          </p:nvPr>
        </p:nvSpPr>
        <p:spPr/>
        <p:txBody>
          <a:bodyPr>
            <a:normAutofit fontScale="92500" lnSpcReduction="20000"/>
          </a:bodyPr>
          <a:lstStyle/>
          <a:p>
            <a:r>
              <a:rPr lang="nl-NL" b="1" dirty="0" smtClean="0">
                <a:solidFill>
                  <a:srgbClr val="FF6600"/>
                </a:solidFill>
              </a:rPr>
              <a:t>0-2 jaar: </a:t>
            </a:r>
            <a:r>
              <a:rPr lang="nl-NL" dirty="0" smtClean="0"/>
              <a:t>heeft geen baat bij schermgebruik, vergelijk het met de lege calorieën uit suikers. </a:t>
            </a:r>
          </a:p>
          <a:p>
            <a:pPr marL="0" indent="0">
              <a:buNone/>
            </a:pPr>
            <a:endParaRPr lang="nl-NL" dirty="0" smtClean="0"/>
          </a:p>
          <a:p>
            <a:r>
              <a:rPr lang="nl-NL" b="1" dirty="0" smtClean="0">
                <a:solidFill>
                  <a:schemeClr val="accent4"/>
                </a:solidFill>
              </a:rPr>
              <a:t>3-6 </a:t>
            </a:r>
            <a:r>
              <a:rPr lang="nl-NL" b="1" dirty="0">
                <a:solidFill>
                  <a:schemeClr val="accent4"/>
                </a:solidFill>
              </a:rPr>
              <a:t>jaar: </a:t>
            </a:r>
            <a:r>
              <a:rPr lang="nl-NL" dirty="0" smtClean="0"/>
              <a:t>Als je het mediagebruik begeleidt met taal kan het de taalontwikkeling stimuleren. Teveel schermtijd kan de algemene ontwikkeling van kinderen in de weg staan.</a:t>
            </a:r>
          </a:p>
          <a:p>
            <a:pPr marL="0" indent="0">
              <a:buNone/>
            </a:pPr>
            <a:endParaRPr lang="nl-NL" dirty="0" smtClean="0"/>
          </a:p>
          <a:p>
            <a:r>
              <a:rPr lang="nl-NL" b="1" dirty="0" smtClean="0">
                <a:solidFill>
                  <a:srgbClr val="4BACC6"/>
                </a:solidFill>
              </a:rPr>
              <a:t>6-12 jaar: </a:t>
            </a:r>
            <a:r>
              <a:rPr lang="nl-NL" dirty="0" smtClean="0"/>
              <a:t>Bij 6 jaar zijn de hersenen van kinderen in staat tot schools leren. Tot die tijd kun je dus terughoudend zijn met ‘educatieve’ programma’s en </a:t>
            </a:r>
            <a:r>
              <a:rPr lang="nl-NL" dirty="0" err="1" smtClean="0"/>
              <a:t>apps</a:t>
            </a:r>
            <a:r>
              <a:rPr lang="nl-NL" dirty="0" smtClean="0"/>
              <a:t>. Maar: alles wat de nieuwsgierigheid prikkelt kun je zien als ‘educatief’.</a:t>
            </a:r>
          </a:p>
          <a:p>
            <a:pPr marL="400050" lvl="1" indent="0">
              <a:buNone/>
            </a:pPr>
            <a:r>
              <a:rPr lang="nl-NL" dirty="0" smtClean="0">
                <a:solidFill>
                  <a:schemeClr val="accent5"/>
                </a:solidFill>
              </a:rPr>
              <a:t>Vanaf 6 jaar kun je ook </a:t>
            </a:r>
            <a:r>
              <a:rPr lang="nl-NL" b="1" dirty="0" smtClean="0">
                <a:solidFill>
                  <a:schemeClr val="accent5"/>
                </a:solidFill>
              </a:rPr>
              <a:t>samen </a:t>
            </a:r>
            <a:r>
              <a:rPr lang="nl-NL" dirty="0" smtClean="0">
                <a:solidFill>
                  <a:schemeClr val="accent5"/>
                </a:solidFill>
              </a:rPr>
              <a:t>afspraken</a:t>
            </a:r>
            <a:r>
              <a:rPr lang="nl-NL" b="1" dirty="0" smtClean="0">
                <a:solidFill>
                  <a:schemeClr val="accent5"/>
                </a:solidFill>
              </a:rPr>
              <a:t> </a:t>
            </a:r>
            <a:r>
              <a:rPr lang="nl-NL" dirty="0" smtClean="0">
                <a:solidFill>
                  <a:schemeClr val="accent5"/>
                </a:solidFill>
              </a:rPr>
              <a:t>maken over schermtijd en geschikte media (leer ze te kijken op </a:t>
            </a:r>
            <a:r>
              <a:rPr lang="nl-NL" b="1" dirty="0" smtClean="0">
                <a:solidFill>
                  <a:schemeClr val="accent5"/>
                </a:solidFill>
              </a:rPr>
              <a:t>kijkwijzer</a:t>
            </a:r>
            <a:r>
              <a:rPr lang="nl-NL" dirty="0" smtClean="0">
                <a:solidFill>
                  <a:schemeClr val="accent5"/>
                </a:solidFill>
              </a:rPr>
              <a:t> en </a:t>
            </a:r>
            <a:r>
              <a:rPr lang="nl-NL" b="1" dirty="0" err="1" smtClean="0">
                <a:solidFill>
                  <a:schemeClr val="accent5"/>
                </a:solidFill>
              </a:rPr>
              <a:t>pegi</a:t>
            </a:r>
            <a:r>
              <a:rPr lang="nl-NL" dirty="0" smtClean="0">
                <a:solidFill>
                  <a:schemeClr val="accent5"/>
                </a:solidFill>
              </a:rPr>
              <a:t>). Ze kiezen zelf vaker wat ze willen zien, kijken vaker onbedoeld ongeschikte media en het ‘spinazie-effect’ doet zijn intrede. </a:t>
            </a:r>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52" y="6165360"/>
            <a:ext cx="1451284" cy="504000"/>
          </a:xfrm>
          <a:prstGeom prst="rect">
            <a:avLst/>
          </a:prstGeom>
        </p:spPr>
      </p:pic>
    </p:spTree>
    <p:extLst>
      <p:ext uri="{BB962C8B-B14F-4D97-AF65-F5344CB8AC3E}">
        <p14:creationId xmlns:p14="http://schemas.microsoft.com/office/powerpoint/2010/main" val="815948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6169C"/>
                </a:solidFill>
              </a:rPr>
              <a:t>Begeleiding </a:t>
            </a:r>
            <a:r>
              <a:rPr lang="nl-NL" dirty="0" smtClean="0">
                <a:solidFill>
                  <a:srgbClr val="E6169C"/>
                </a:solidFill>
              </a:rPr>
              <a:t>mediagebruik</a:t>
            </a:r>
            <a:endParaRPr lang="nl-NL" dirty="0">
              <a:solidFill>
                <a:srgbClr val="E6169C"/>
              </a:solidFill>
            </a:endParaRPr>
          </a:p>
        </p:txBody>
      </p:sp>
      <p:sp>
        <p:nvSpPr>
          <p:cNvPr id="6" name="Tekstvak 5"/>
          <p:cNvSpPr txBox="1"/>
          <p:nvPr/>
        </p:nvSpPr>
        <p:spPr>
          <a:xfrm>
            <a:off x="611560" y="6300028"/>
            <a:ext cx="4248472" cy="369332"/>
          </a:xfrm>
          <a:prstGeom prst="rect">
            <a:avLst/>
          </a:prstGeom>
          <a:noFill/>
        </p:spPr>
        <p:txBody>
          <a:bodyPr wrap="square" rtlCol="0">
            <a:spAutoFit/>
          </a:bodyPr>
          <a:lstStyle/>
          <a:p>
            <a:r>
              <a:rPr lang="nl-NL" dirty="0" smtClean="0"/>
              <a:t>Bron: handboek mediaopvoeding </a:t>
            </a:r>
            <a:r>
              <a:rPr lang="nl-NL" dirty="0" err="1" smtClean="0"/>
              <a:t>Sardes</a:t>
            </a:r>
            <a:endParaRPr lang="nl-NL" dirty="0"/>
          </a:p>
        </p:txBody>
      </p:sp>
      <p:pic>
        <p:nvPicPr>
          <p:cNvPr id="7" name="Afbeelding 6" descr="kinderopvangtota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429000"/>
            <a:ext cx="5669136" cy="2834568"/>
          </a:xfrm>
          <a:prstGeom prst="rect">
            <a:avLst/>
          </a:prstGeom>
        </p:spPr>
      </p:pic>
      <p:graphicFrame>
        <p:nvGraphicFramePr>
          <p:cNvPr id="5" name="Tijdelijke aanduiding voor inhoud 3"/>
          <p:cNvGraphicFramePr>
            <a:graphicFrameLocks/>
          </p:cNvGraphicFramePr>
          <p:nvPr>
            <p:extLst>
              <p:ext uri="{D42A27DB-BD31-4B8C-83A1-F6EECF244321}">
                <p14:modId xmlns:p14="http://schemas.microsoft.com/office/powerpoint/2010/main" val="2069827189"/>
              </p:ext>
            </p:extLst>
          </p:nvPr>
        </p:nvGraphicFramePr>
        <p:xfrm>
          <a:off x="682998" y="1412776"/>
          <a:ext cx="7920880"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Afbeelding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2080" y="6165360"/>
            <a:ext cx="1451284" cy="504000"/>
          </a:xfrm>
          <a:prstGeom prst="rect">
            <a:avLst/>
          </a:prstGeom>
        </p:spPr>
      </p:pic>
    </p:spTree>
    <p:extLst>
      <p:ext uri="{BB962C8B-B14F-4D97-AF65-F5344CB8AC3E}">
        <p14:creationId xmlns:p14="http://schemas.microsoft.com/office/powerpoint/2010/main" val="1054494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ctr">
            <a:normAutofit/>
          </a:bodyPr>
          <a:lstStyle/>
          <a:p>
            <a:r>
              <a:rPr lang="nl-NL" dirty="0">
                <a:solidFill>
                  <a:srgbClr val="E6169C"/>
                </a:solidFill>
              </a:rPr>
              <a:t>Mediabegeleiding | uit onderzoek blijkt</a:t>
            </a:r>
            <a:r>
              <a:rPr lang="mr-IN" dirty="0">
                <a:solidFill>
                  <a:srgbClr val="E6169C"/>
                </a:solidFill>
              </a:rPr>
              <a:t>…</a:t>
            </a:r>
            <a:endParaRPr lang="nl-NL" dirty="0">
              <a:solidFill>
                <a:srgbClr val="E6169C"/>
              </a:solidFill>
            </a:endParaRPr>
          </a:p>
        </p:txBody>
      </p:sp>
      <p:sp>
        <p:nvSpPr>
          <p:cNvPr id="3" name="Tijdelijke aanduiding voor inhoud 2"/>
          <p:cNvSpPr>
            <a:spLocks noGrp="1"/>
          </p:cNvSpPr>
          <p:nvPr>
            <p:ph idx="1"/>
          </p:nvPr>
        </p:nvSpPr>
        <p:spPr/>
        <p:txBody>
          <a:bodyPr>
            <a:normAutofit/>
          </a:bodyPr>
          <a:lstStyle/>
          <a:p>
            <a:r>
              <a:rPr lang="nl-NL" dirty="0" smtClean="0">
                <a:solidFill>
                  <a:srgbClr val="000000"/>
                </a:solidFill>
              </a:rPr>
              <a:t>Alle leeftijden: </a:t>
            </a:r>
            <a:endParaRPr lang="nl-NL" sz="2600" dirty="0" smtClean="0">
              <a:solidFill>
                <a:srgbClr val="000000"/>
              </a:solidFill>
            </a:endParaRPr>
          </a:p>
          <a:p>
            <a:pPr lvl="1">
              <a:buFont typeface="Wingdings" charset="2"/>
              <a:buChar char="u"/>
            </a:pPr>
            <a:r>
              <a:rPr lang="nl-NL" sz="2600" dirty="0" smtClean="0">
                <a:solidFill>
                  <a:srgbClr val="000000"/>
                </a:solidFill>
              </a:rPr>
              <a:t>TV ‘altijd aan’ hindert samen spelen, hindert de concentratie (focus) en verhindert gesprek en onderling contact. &gt; Risico</a:t>
            </a:r>
          </a:p>
          <a:p>
            <a:pPr lvl="1">
              <a:buFont typeface="Wingdings" charset="2"/>
              <a:buChar char="u"/>
            </a:pPr>
            <a:r>
              <a:rPr lang="nl-NL" sz="2600" dirty="0" smtClean="0">
                <a:solidFill>
                  <a:srgbClr val="000000"/>
                </a:solidFill>
              </a:rPr>
              <a:t>Samen media gebruiken is verrijkender dan ieder een eigen scherm &gt; Kans </a:t>
            </a:r>
          </a:p>
          <a:p>
            <a:pPr lvl="1">
              <a:buFont typeface="Wingdings" charset="2"/>
              <a:buChar char="u"/>
            </a:pPr>
            <a:r>
              <a:rPr lang="nl-NL" sz="2600" dirty="0" smtClean="0">
                <a:solidFill>
                  <a:srgbClr val="000000"/>
                </a:solidFill>
              </a:rPr>
              <a:t>Het ingebouwde beloningssysteem in games/</a:t>
            </a:r>
            <a:r>
              <a:rPr lang="nl-NL" sz="2600" dirty="0" err="1" smtClean="0">
                <a:solidFill>
                  <a:srgbClr val="000000"/>
                </a:solidFill>
              </a:rPr>
              <a:t>apps</a:t>
            </a:r>
            <a:r>
              <a:rPr lang="nl-NL" sz="2600" dirty="0" smtClean="0">
                <a:solidFill>
                  <a:srgbClr val="000000"/>
                </a:solidFill>
              </a:rPr>
              <a:t> maakt doorspelen heel aantrekkelijk &gt; Risico</a:t>
            </a:r>
          </a:p>
          <a:p>
            <a:pPr lvl="1">
              <a:buFont typeface="Wingdings" charset="2"/>
              <a:buChar char="u"/>
            </a:pPr>
            <a:r>
              <a:rPr lang="nl-NL" sz="2600" dirty="0" smtClean="0">
                <a:solidFill>
                  <a:srgbClr val="000000"/>
                </a:solidFill>
              </a:rPr>
              <a:t>Jouw </a:t>
            </a:r>
            <a:r>
              <a:rPr lang="nl-NL" sz="2600" b="1" dirty="0" smtClean="0">
                <a:solidFill>
                  <a:srgbClr val="000000"/>
                </a:solidFill>
              </a:rPr>
              <a:t>voorbeeldgedrag</a:t>
            </a:r>
            <a:r>
              <a:rPr lang="nl-NL" sz="2600" dirty="0" smtClean="0">
                <a:solidFill>
                  <a:srgbClr val="000000"/>
                </a:solidFill>
              </a:rPr>
              <a:t> is de sleutel tot het gedrag van je kinderen &gt; Kans</a:t>
            </a:r>
            <a:endParaRPr lang="nl-NL" sz="2600" dirty="0">
              <a:solidFill>
                <a:srgbClr val="000000"/>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444" y="6113805"/>
            <a:ext cx="1451284" cy="504000"/>
          </a:xfrm>
          <a:prstGeom prst="rect">
            <a:avLst/>
          </a:prstGeom>
        </p:spPr>
      </p:pic>
    </p:spTree>
    <p:extLst>
      <p:ext uri="{BB962C8B-B14F-4D97-AF65-F5344CB8AC3E}">
        <p14:creationId xmlns:p14="http://schemas.microsoft.com/office/powerpoint/2010/main" val="4131929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417600"/>
            <a:ext cx="7931224" cy="792088"/>
          </a:xfrm>
        </p:spPr>
        <p:txBody>
          <a:bodyPr>
            <a:normAutofit/>
          </a:bodyPr>
          <a:lstStyle/>
          <a:p>
            <a:r>
              <a:rPr lang="nl-NL" dirty="0">
                <a:solidFill>
                  <a:srgbClr val="E6169C"/>
                </a:solidFill>
              </a:rPr>
              <a:t>H</a:t>
            </a:r>
            <a:r>
              <a:rPr lang="nl-NL" dirty="0" smtClean="0">
                <a:solidFill>
                  <a:srgbClr val="E6169C"/>
                </a:solidFill>
              </a:rPr>
              <a:t>oeveel-hoe vaak: het advies</a:t>
            </a:r>
            <a:endParaRPr lang="nl-NL" dirty="0">
              <a:solidFill>
                <a:srgbClr val="E6169C"/>
              </a:solidFill>
            </a:endParaRPr>
          </a:p>
        </p:txBody>
      </p:sp>
      <p:sp>
        <p:nvSpPr>
          <p:cNvPr id="3" name="Tijdelijke aanduiding voor inhoud 2"/>
          <p:cNvSpPr>
            <a:spLocks noGrp="1"/>
          </p:cNvSpPr>
          <p:nvPr>
            <p:ph idx="1"/>
          </p:nvPr>
        </p:nvSpPr>
        <p:spPr>
          <a:xfrm>
            <a:off x="611560" y="4581128"/>
            <a:ext cx="4896544" cy="2270001"/>
          </a:xfrm>
        </p:spPr>
        <p:txBody>
          <a:bodyPr>
            <a:normAutofit/>
          </a:bodyPr>
          <a:lstStyle/>
          <a:p>
            <a:pPr marL="0" indent="0">
              <a:buNone/>
            </a:pPr>
            <a:endParaRPr lang="nl-NL" dirty="0"/>
          </a:p>
          <a:p>
            <a:pPr marL="0" indent="0">
              <a:buNone/>
            </a:pPr>
            <a:r>
              <a:rPr lang="nl-NL" b="1" dirty="0" smtClean="0">
                <a:solidFill>
                  <a:srgbClr val="000000"/>
                </a:solidFill>
              </a:rPr>
              <a:t>Oogartsen Richtlijn 20-20-2 </a:t>
            </a:r>
            <a:r>
              <a:rPr lang="nl-NL" dirty="0"/>
              <a:t/>
            </a:r>
            <a:br>
              <a:rPr lang="nl-NL" dirty="0"/>
            </a:br>
            <a:r>
              <a:rPr lang="nl-NL" sz="1800" dirty="0" smtClean="0"/>
              <a:t>20 min scherm, 20 sec veraf kijken,</a:t>
            </a:r>
            <a:br>
              <a:rPr lang="nl-NL" sz="1800" dirty="0" smtClean="0"/>
            </a:br>
            <a:r>
              <a:rPr lang="nl-NL" sz="1800" dirty="0" smtClean="0"/>
              <a:t>en zeker</a:t>
            </a:r>
            <a:r>
              <a:rPr lang="nl-NL" sz="1800" dirty="0"/>
              <a:t> </a:t>
            </a:r>
            <a:r>
              <a:rPr lang="nl-NL" sz="1800" dirty="0" smtClean="0"/>
              <a:t>2 uur buiten spelen per dag</a:t>
            </a:r>
            <a:br>
              <a:rPr lang="nl-NL" sz="1800" dirty="0" smtClean="0"/>
            </a:br>
            <a:endParaRPr lang="nl-NL" sz="1800" dirty="0"/>
          </a:p>
        </p:txBody>
      </p:sp>
      <p:graphicFrame>
        <p:nvGraphicFramePr>
          <p:cNvPr id="5" name="Tabel 4"/>
          <p:cNvGraphicFramePr>
            <a:graphicFrameLocks noGrp="1"/>
          </p:cNvGraphicFramePr>
          <p:nvPr>
            <p:extLst>
              <p:ext uri="{D42A27DB-BD31-4B8C-83A1-F6EECF244321}">
                <p14:modId xmlns:p14="http://schemas.microsoft.com/office/powerpoint/2010/main" val="1052483495"/>
              </p:ext>
            </p:extLst>
          </p:nvPr>
        </p:nvGraphicFramePr>
        <p:xfrm>
          <a:off x="611560" y="1570652"/>
          <a:ext cx="6696744" cy="3154492"/>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xmlns="" val="20000"/>
                    </a:ext>
                  </a:extLst>
                </a:gridCol>
                <a:gridCol w="4896544">
                  <a:extLst>
                    <a:ext uri="{9D8B030D-6E8A-4147-A177-3AD203B41FA5}">
                      <a16:colId xmlns:a16="http://schemas.microsoft.com/office/drawing/2014/main" xmlns="" val="20001"/>
                    </a:ext>
                  </a:extLst>
                </a:gridCol>
              </a:tblGrid>
              <a:tr h="278075">
                <a:tc>
                  <a:txBody>
                    <a:bodyPr/>
                    <a:lstStyle/>
                    <a:p>
                      <a:r>
                        <a:rPr lang="nl-NL" dirty="0" smtClean="0"/>
                        <a:t>Leeftijd</a:t>
                      </a:r>
                      <a:endParaRPr lang="nl-NL" dirty="0"/>
                    </a:p>
                  </a:txBody>
                  <a:tcPr/>
                </a:tc>
                <a:tc>
                  <a:txBody>
                    <a:bodyPr/>
                    <a:lstStyle/>
                    <a:p>
                      <a:r>
                        <a:rPr lang="nl-NL" dirty="0" smtClean="0"/>
                        <a:t>Maximale</a:t>
                      </a:r>
                      <a:r>
                        <a:rPr lang="nl-NL" baseline="0" dirty="0" smtClean="0"/>
                        <a:t> schermtijd per dag</a:t>
                      </a:r>
                      <a:endParaRPr lang="nl-NL" dirty="0"/>
                    </a:p>
                  </a:txBody>
                  <a:tcPr/>
                </a:tc>
                <a:extLst>
                  <a:ext uri="{0D108BD9-81ED-4DB2-BD59-A6C34878D82A}">
                    <a16:rowId xmlns:a16="http://schemas.microsoft.com/office/drawing/2014/main" xmlns="" val="10000"/>
                  </a:ext>
                </a:extLst>
              </a:tr>
              <a:tr h="278075">
                <a:tc>
                  <a:txBody>
                    <a:bodyPr/>
                    <a:lstStyle/>
                    <a:p>
                      <a:r>
                        <a:rPr lang="nl-NL" dirty="0" smtClean="0"/>
                        <a:t>0-2</a:t>
                      </a:r>
                      <a:endParaRPr lang="nl-NL" dirty="0"/>
                    </a:p>
                  </a:txBody>
                  <a:tcPr/>
                </a:tc>
                <a:tc>
                  <a:txBody>
                    <a:bodyPr/>
                    <a:lstStyle/>
                    <a:p>
                      <a:r>
                        <a:rPr lang="nl-NL" dirty="0" smtClean="0"/>
                        <a:t>Niet</a:t>
                      </a:r>
                      <a:endParaRPr lang="nl-NL" dirty="0"/>
                    </a:p>
                  </a:txBody>
                  <a:tcPr/>
                </a:tc>
                <a:extLst>
                  <a:ext uri="{0D108BD9-81ED-4DB2-BD59-A6C34878D82A}">
                    <a16:rowId xmlns:a16="http://schemas.microsoft.com/office/drawing/2014/main" xmlns="" val="10001"/>
                  </a:ext>
                </a:extLst>
              </a:tr>
              <a:tr h="479966">
                <a:tc>
                  <a:txBody>
                    <a:bodyPr/>
                    <a:lstStyle/>
                    <a:p>
                      <a:r>
                        <a:rPr lang="nl-NL" dirty="0" smtClean="0"/>
                        <a:t>3-4</a:t>
                      </a:r>
                      <a:endParaRPr lang="nl-NL" dirty="0"/>
                    </a:p>
                  </a:txBody>
                  <a:tcPr/>
                </a:tc>
                <a:tc>
                  <a:txBody>
                    <a:bodyPr/>
                    <a:lstStyle/>
                    <a:p>
                      <a:r>
                        <a:rPr lang="nl-NL" dirty="0" smtClean="0"/>
                        <a:t>30 min | max 5/10</a:t>
                      </a:r>
                      <a:r>
                        <a:rPr lang="nl-NL" baseline="0" dirty="0" smtClean="0"/>
                        <a:t> min per keer</a:t>
                      </a:r>
                      <a:endParaRPr lang="nl-NL" dirty="0"/>
                    </a:p>
                  </a:txBody>
                  <a:tcPr/>
                </a:tc>
                <a:extLst>
                  <a:ext uri="{0D108BD9-81ED-4DB2-BD59-A6C34878D82A}">
                    <a16:rowId xmlns:a16="http://schemas.microsoft.com/office/drawing/2014/main" xmlns="" val="10002"/>
                  </a:ext>
                </a:extLst>
              </a:tr>
              <a:tr h="479966">
                <a:tc>
                  <a:txBody>
                    <a:bodyPr/>
                    <a:lstStyle/>
                    <a:p>
                      <a:r>
                        <a:rPr lang="nl-NL" b="1" dirty="0" smtClean="0"/>
                        <a:t>4-5</a:t>
                      </a:r>
                      <a:endParaRPr lang="nl-NL" b="1" dirty="0"/>
                    </a:p>
                  </a:txBody>
                  <a:tcPr/>
                </a:tc>
                <a:tc>
                  <a:txBody>
                    <a:bodyPr/>
                    <a:lstStyle/>
                    <a:p>
                      <a:r>
                        <a:rPr lang="nl-NL" b="1" dirty="0" smtClean="0"/>
                        <a:t>1</a:t>
                      </a:r>
                      <a:r>
                        <a:rPr lang="nl-NL" b="1" baseline="0" dirty="0" smtClean="0"/>
                        <a:t> uur  | max 10/15 min per keer</a:t>
                      </a:r>
                      <a:endParaRPr lang="nl-NL" b="1" dirty="0"/>
                    </a:p>
                  </a:txBody>
                  <a:tcPr/>
                </a:tc>
                <a:extLst>
                  <a:ext uri="{0D108BD9-81ED-4DB2-BD59-A6C34878D82A}">
                    <a16:rowId xmlns:a16="http://schemas.microsoft.com/office/drawing/2014/main" xmlns="" val="10003"/>
                  </a:ext>
                </a:extLst>
              </a:tr>
              <a:tr h="278075">
                <a:tc>
                  <a:txBody>
                    <a:bodyPr/>
                    <a:lstStyle/>
                    <a:p>
                      <a:r>
                        <a:rPr lang="nl-NL" b="1" dirty="0" smtClean="0"/>
                        <a:t>6-8</a:t>
                      </a:r>
                      <a:endParaRPr lang="nl-NL" b="1" dirty="0"/>
                    </a:p>
                  </a:txBody>
                  <a:tcPr/>
                </a:tc>
                <a:tc>
                  <a:txBody>
                    <a:bodyPr/>
                    <a:lstStyle/>
                    <a:p>
                      <a:r>
                        <a:rPr lang="nl-NL" b="1" dirty="0" smtClean="0"/>
                        <a:t>1 uur</a:t>
                      </a:r>
                      <a:endParaRPr lang="nl-NL" b="1" dirty="0"/>
                    </a:p>
                  </a:txBody>
                  <a:tcPr/>
                </a:tc>
                <a:extLst>
                  <a:ext uri="{0D108BD9-81ED-4DB2-BD59-A6C34878D82A}">
                    <a16:rowId xmlns:a16="http://schemas.microsoft.com/office/drawing/2014/main" xmlns="" val="10004"/>
                  </a:ext>
                </a:extLst>
              </a:tr>
              <a:tr h="278075">
                <a:tc>
                  <a:txBody>
                    <a:bodyPr/>
                    <a:lstStyle/>
                    <a:p>
                      <a:r>
                        <a:rPr lang="nl-NL" b="1" dirty="0" smtClean="0"/>
                        <a:t>9-10</a:t>
                      </a:r>
                      <a:endParaRPr lang="nl-NL" b="1" dirty="0"/>
                    </a:p>
                  </a:txBody>
                  <a:tcPr/>
                </a:tc>
                <a:tc>
                  <a:txBody>
                    <a:bodyPr/>
                    <a:lstStyle/>
                    <a:p>
                      <a:r>
                        <a:rPr lang="nl-NL" b="1" dirty="0" smtClean="0"/>
                        <a:t>1 – 1,5 uur</a:t>
                      </a:r>
                      <a:endParaRPr lang="nl-NL" b="1" dirty="0"/>
                    </a:p>
                  </a:txBody>
                  <a:tcPr/>
                </a:tc>
                <a:extLst>
                  <a:ext uri="{0D108BD9-81ED-4DB2-BD59-A6C34878D82A}">
                    <a16:rowId xmlns:a16="http://schemas.microsoft.com/office/drawing/2014/main" xmlns="" val="10005"/>
                  </a:ext>
                </a:extLst>
              </a:tr>
              <a:tr h="278075">
                <a:tc>
                  <a:txBody>
                    <a:bodyPr/>
                    <a:lstStyle/>
                    <a:p>
                      <a:r>
                        <a:rPr lang="nl-NL" b="1" dirty="0" smtClean="0"/>
                        <a:t>10-12</a:t>
                      </a:r>
                      <a:endParaRPr lang="nl-NL" b="1" dirty="0"/>
                    </a:p>
                  </a:txBody>
                  <a:tcPr/>
                </a:tc>
                <a:tc>
                  <a:txBody>
                    <a:bodyPr/>
                    <a:lstStyle/>
                    <a:p>
                      <a:r>
                        <a:rPr lang="nl-NL" b="1" dirty="0" smtClean="0"/>
                        <a:t>2 uur</a:t>
                      </a:r>
                      <a:endParaRPr lang="nl-NL" b="1" dirty="0"/>
                    </a:p>
                  </a:txBody>
                  <a:tcPr/>
                </a:tc>
                <a:extLst>
                  <a:ext uri="{0D108BD9-81ED-4DB2-BD59-A6C34878D82A}">
                    <a16:rowId xmlns:a16="http://schemas.microsoft.com/office/drawing/2014/main" xmlns="" val="10006"/>
                  </a:ext>
                </a:extLst>
              </a:tr>
              <a:tr h="278075">
                <a:tc>
                  <a:txBody>
                    <a:bodyPr/>
                    <a:lstStyle/>
                    <a:p>
                      <a:r>
                        <a:rPr lang="nl-NL" b="1" dirty="0" smtClean="0"/>
                        <a:t>12&gt;</a:t>
                      </a:r>
                      <a:endParaRPr lang="nl-NL" b="1" dirty="0"/>
                    </a:p>
                  </a:txBody>
                  <a:tcPr/>
                </a:tc>
                <a:tc>
                  <a:txBody>
                    <a:bodyPr/>
                    <a:lstStyle/>
                    <a:p>
                      <a:r>
                        <a:rPr lang="nl-NL" b="1" dirty="0" smtClean="0"/>
                        <a:t>3 uur</a:t>
                      </a:r>
                      <a:endParaRPr lang="nl-NL" b="1" dirty="0"/>
                    </a:p>
                  </a:txBody>
                  <a:tcPr/>
                </a:tc>
                <a:extLst>
                  <a:ext uri="{0D108BD9-81ED-4DB2-BD59-A6C34878D82A}">
                    <a16:rowId xmlns:a16="http://schemas.microsoft.com/office/drawing/2014/main" xmlns="" val="10007"/>
                  </a:ext>
                </a:extLst>
              </a:tr>
            </a:tbl>
          </a:graphicData>
        </a:graphic>
      </p:graphicFrame>
      <p:pic>
        <p:nvPicPr>
          <p:cNvPr id="4" name="Afbeelding 3" descr="basisschoolkinderen_tablet_sl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501008"/>
            <a:ext cx="3560038" cy="2352392"/>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36" y="6113805"/>
            <a:ext cx="1451284" cy="504000"/>
          </a:xfrm>
          <a:prstGeom prst="rect">
            <a:avLst/>
          </a:prstGeom>
        </p:spPr>
      </p:pic>
    </p:spTree>
    <p:extLst>
      <p:ext uri="{BB962C8B-B14F-4D97-AF65-F5344CB8AC3E}">
        <p14:creationId xmlns:p14="http://schemas.microsoft.com/office/powerpoint/2010/main" val="1662669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E6169C"/>
                </a:solidFill>
              </a:rPr>
              <a:t>Hoeveel-hoe vaak: De </a:t>
            </a:r>
            <a:r>
              <a:rPr lang="nl-NL" dirty="0" smtClean="0">
                <a:solidFill>
                  <a:srgbClr val="E6169C"/>
                </a:solidFill>
              </a:rPr>
              <a:t>praktijk</a:t>
            </a:r>
            <a:endParaRPr lang="nl-NL" dirty="0">
              <a:solidFill>
                <a:srgbClr val="E6169C"/>
              </a:solidFill>
            </a:endParaRPr>
          </a:p>
        </p:txBody>
      </p:sp>
      <p:sp>
        <p:nvSpPr>
          <p:cNvPr id="3" name="Tijdelijke aanduiding voor inhoud 2"/>
          <p:cNvSpPr>
            <a:spLocks noGrp="1"/>
          </p:cNvSpPr>
          <p:nvPr>
            <p:ph idx="1"/>
          </p:nvPr>
        </p:nvSpPr>
        <p:spPr/>
        <p:txBody>
          <a:bodyPr>
            <a:noAutofit/>
          </a:bodyPr>
          <a:lstStyle/>
          <a:p>
            <a:r>
              <a:rPr lang="nl-NL" sz="2000" dirty="0" smtClean="0"/>
              <a:t>0-6 jaar: </a:t>
            </a:r>
            <a:r>
              <a:rPr lang="nl-NL" sz="2000" b="1" dirty="0" smtClean="0">
                <a:solidFill>
                  <a:srgbClr val="000000"/>
                </a:solidFill>
              </a:rPr>
              <a:t>ruim twee uur per dag </a:t>
            </a:r>
            <a:r>
              <a:rPr lang="nl-NL" sz="2000" dirty="0" smtClean="0">
                <a:solidFill>
                  <a:srgbClr val="000000"/>
                </a:solidFill>
              </a:rPr>
              <a:t>beeldschermtijd. </a:t>
            </a:r>
          </a:p>
          <a:p>
            <a:pPr lvl="1">
              <a:buFont typeface="Wingdings" charset="2"/>
              <a:buChar char="u"/>
            </a:pPr>
            <a:r>
              <a:rPr lang="nl-NL" sz="2000" dirty="0" smtClean="0">
                <a:solidFill>
                  <a:srgbClr val="000000"/>
                </a:solidFill>
              </a:rPr>
              <a:t>87% van de kinderen leest boeken (13% thuis geen boeken)</a:t>
            </a:r>
          </a:p>
          <a:p>
            <a:pPr lvl="1">
              <a:buFont typeface="Wingdings" charset="2"/>
              <a:buChar char="u"/>
            </a:pPr>
            <a:r>
              <a:rPr lang="nl-NL" sz="2000" dirty="0">
                <a:solidFill>
                  <a:srgbClr val="000000"/>
                </a:solidFill>
              </a:rPr>
              <a:t>I</a:t>
            </a:r>
            <a:r>
              <a:rPr lang="nl-NL" sz="2000" dirty="0" smtClean="0">
                <a:solidFill>
                  <a:srgbClr val="000000"/>
                </a:solidFill>
              </a:rPr>
              <a:t>n </a:t>
            </a:r>
            <a:r>
              <a:rPr lang="nl-NL" sz="2000" dirty="0">
                <a:solidFill>
                  <a:srgbClr val="000000"/>
                </a:solidFill>
              </a:rPr>
              <a:t>de slaapkamer </a:t>
            </a:r>
            <a:r>
              <a:rPr lang="nl-NL" sz="2000" dirty="0" smtClean="0">
                <a:solidFill>
                  <a:srgbClr val="000000"/>
                </a:solidFill>
              </a:rPr>
              <a:t>(0-6) Boeken </a:t>
            </a:r>
            <a:r>
              <a:rPr lang="nl-NL" sz="2000" dirty="0">
                <a:solidFill>
                  <a:srgbClr val="000000"/>
                </a:solidFill>
              </a:rPr>
              <a:t>(81%), tijdschriften en </a:t>
            </a:r>
            <a:r>
              <a:rPr lang="nl-NL" sz="2000" dirty="0" err="1">
                <a:solidFill>
                  <a:srgbClr val="000000"/>
                </a:solidFill>
              </a:rPr>
              <a:t>strips</a:t>
            </a:r>
            <a:r>
              <a:rPr lang="nl-NL" sz="2000" dirty="0">
                <a:solidFill>
                  <a:srgbClr val="000000"/>
                </a:solidFill>
              </a:rPr>
              <a:t> (41%). </a:t>
            </a:r>
            <a:r>
              <a:rPr lang="nl-NL" sz="2000" dirty="0" smtClean="0">
                <a:solidFill>
                  <a:srgbClr val="000000"/>
                </a:solidFill>
              </a:rPr>
              <a:t/>
            </a:r>
            <a:br>
              <a:rPr lang="nl-NL" sz="2000" dirty="0" smtClean="0">
                <a:solidFill>
                  <a:srgbClr val="000000"/>
                </a:solidFill>
              </a:rPr>
            </a:br>
            <a:r>
              <a:rPr lang="nl-NL" sz="2000" dirty="0" smtClean="0">
                <a:solidFill>
                  <a:srgbClr val="000000"/>
                </a:solidFill>
              </a:rPr>
              <a:t>- 25% kindercomputers</a:t>
            </a:r>
            <a:r>
              <a:rPr lang="nl-NL" sz="2000" dirty="0">
                <a:solidFill>
                  <a:srgbClr val="000000"/>
                </a:solidFill>
              </a:rPr>
              <a:t>/</a:t>
            </a:r>
            <a:r>
              <a:rPr lang="nl-NL" sz="2000" dirty="0" err="1" smtClean="0">
                <a:solidFill>
                  <a:srgbClr val="000000"/>
                </a:solidFill>
              </a:rPr>
              <a:t>kindertablets</a:t>
            </a:r>
            <a:r>
              <a:rPr lang="nl-NL" sz="2000" dirty="0" smtClean="0">
                <a:solidFill>
                  <a:srgbClr val="000000"/>
                </a:solidFill>
              </a:rPr>
              <a:t>, 13% tv </a:t>
            </a:r>
            <a:br>
              <a:rPr lang="nl-NL" sz="2000" dirty="0" smtClean="0">
                <a:solidFill>
                  <a:srgbClr val="000000"/>
                </a:solidFill>
              </a:rPr>
            </a:br>
            <a:r>
              <a:rPr lang="nl-NL" sz="2000" i="1" dirty="0">
                <a:solidFill>
                  <a:srgbClr val="000000"/>
                </a:solidFill>
              </a:rPr>
              <a:t>B</a:t>
            </a:r>
            <a:r>
              <a:rPr lang="nl-NL" sz="2000" i="1" dirty="0" smtClean="0">
                <a:solidFill>
                  <a:srgbClr val="000000"/>
                </a:solidFill>
              </a:rPr>
              <a:t>ron bovenstaande cijfers: </a:t>
            </a:r>
            <a:r>
              <a:rPr lang="nl-NL" sz="2000" i="1" dirty="0" err="1" smtClean="0">
                <a:solidFill>
                  <a:srgbClr val="000000"/>
                </a:solidFill>
              </a:rPr>
              <a:t>Iene</a:t>
            </a:r>
            <a:r>
              <a:rPr lang="nl-NL" sz="2000" i="1" dirty="0" smtClean="0">
                <a:solidFill>
                  <a:srgbClr val="000000"/>
                </a:solidFill>
              </a:rPr>
              <a:t> </a:t>
            </a:r>
            <a:r>
              <a:rPr lang="nl-NL" sz="2000" i="1" dirty="0" err="1" smtClean="0">
                <a:solidFill>
                  <a:srgbClr val="000000"/>
                </a:solidFill>
              </a:rPr>
              <a:t>Miene</a:t>
            </a:r>
            <a:r>
              <a:rPr lang="nl-NL" sz="2000" i="1" dirty="0" smtClean="0">
                <a:solidFill>
                  <a:srgbClr val="000000"/>
                </a:solidFill>
              </a:rPr>
              <a:t> Media 2017</a:t>
            </a:r>
          </a:p>
          <a:p>
            <a:pPr marL="0" indent="0">
              <a:buNone/>
            </a:pPr>
            <a:endParaRPr lang="nl-NL" sz="2000" i="1" dirty="0"/>
          </a:p>
          <a:p>
            <a:r>
              <a:rPr lang="nl-NL" sz="2000" dirty="0" smtClean="0">
                <a:solidFill>
                  <a:srgbClr val="000000"/>
                </a:solidFill>
              </a:rPr>
              <a:t>6-12 jaar gemiddeld 15 uur beeldscherm per week (maar dat lijkt aan de voorzichtige kant)</a:t>
            </a:r>
          </a:p>
          <a:p>
            <a:pPr lvl="1">
              <a:buFont typeface="Wingdings" charset="2"/>
              <a:buChar char="u"/>
            </a:pPr>
            <a:r>
              <a:rPr lang="nl-NL" sz="2000" dirty="0" smtClean="0">
                <a:solidFill>
                  <a:srgbClr val="000000"/>
                </a:solidFill>
              </a:rPr>
              <a:t>Eigen tablet, eigen computer vaak eerder dan eigen mobiel</a:t>
            </a:r>
          </a:p>
          <a:p>
            <a:endParaRPr lang="nl-NL" sz="2000" dirty="0">
              <a:solidFill>
                <a:srgbClr val="000000"/>
              </a:solidFill>
            </a:endParaRPr>
          </a:p>
          <a:p>
            <a:r>
              <a:rPr lang="nl-NL" sz="2000" dirty="0" smtClean="0">
                <a:solidFill>
                  <a:srgbClr val="000000"/>
                </a:solidFill>
              </a:rPr>
              <a:t>12+  gemiddeld 6 uur beeldscherm per dag</a:t>
            </a:r>
          </a:p>
          <a:p>
            <a:pPr lvl="1">
              <a:buFont typeface="Wingdings" charset="2"/>
              <a:buChar char="u"/>
            </a:pPr>
            <a:r>
              <a:rPr lang="nl-NL" sz="1800" dirty="0" smtClean="0">
                <a:solidFill>
                  <a:srgbClr val="000000"/>
                </a:solidFill>
              </a:rPr>
              <a:t>bijna allemaal eigen mobiel, plus </a:t>
            </a:r>
            <a:r>
              <a:rPr lang="nl-NL" sz="1800" dirty="0" err="1" smtClean="0">
                <a:solidFill>
                  <a:srgbClr val="000000"/>
                </a:solidFill>
              </a:rPr>
              <a:t>digibord</a:t>
            </a:r>
            <a:r>
              <a:rPr lang="nl-NL" sz="1800" dirty="0" smtClean="0">
                <a:solidFill>
                  <a:srgbClr val="000000"/>
                </a:solidFill>
              </a:rPr>
              <a:t>, televisie, gamen en computer voor huiswerk.</a:t>
            </a:r>
            <a:endParaRPr lang="nl-NL" sz="1800" dirty="0">
              <a:solidFill>
                <a:srgbClr val="000000"/>
              </a:solidFill>
            </a:endParaRP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444" y="6165360"/>
            <a:ext cx="1451284" cy="504000"/>
          </a:xfrm>
          <a:prstGeom prst="rect">
            <a:avLst/>
          </a:prstGeom>
        </p:spPr>
      </p:pic>
    </p:spTree>
    <p:extLst>
      <p:ext uri="{BB962C8B-B14F-4D97-AF65-F5344CB8AC3E}">
        <p14:creationId xmlns:p14="http://schemas.microsoft.com/office/powerpoint/2010/main" val="2993589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418654"/>
            <a:ext cx="8291264" cy="994122"/>
          </a:xfrm>
        </p:spPr>
        <p:txBody>
          <a:bodyPr/>
          <a:lstStyle/>
          <a:p>
            <a:r>
              <a:rPr lang="nl-NL" dirty="0" smtClean="0">
                <a:solidFill>
                  <a:srgbClr val="E6169C"/>
                </a:solidFill>
              </a:rPr>
              <a:t> 9+ De eigen telefoon doet zijn intrede</a:t>
            </a:r>
            <a:endParaRPr lang="nl-NL" dirty="0">
              <a:solidFill>
                <a:srgbClr val="E6169C"/>
              </a:solidFill>
            </a:endParaRPr>
          </a:p>
        </p:txBody>
      </p:sp>
      <p:sp>
        <p:nvSpPr>
          <p:cNvPr id="3" name="Tekstvak 2"/>
          <p:cNvSpPr txBox="1"/>
          <p:nvPr/>
        </p:nvSpPr>
        <p:spPr>
          <a:xfrm>
            <a:off x="683568" y="5786680"/>
            <a:ext cx="5544616" cy="738664"/>
          </a:xfrm>
          <a:prstGeom prst="rect">
            <a:avLst/>
          </a:prstGeom>
          <a:noFill/>
        </p:spPr>
        <p:txBody>
          <a:bodyPr wrap="square" rtlCol="0">
            <a:spAutoFit/>
          </a:bodyPr>
          <a:lstStyle/>
          <a:p>
            <a:endParaRPr lang="nl-NL" sz="1200" dirty="0" smtClean="0"/>
          </a:p>
          <a:p>
            <a:endParaRPr lang="nl-NL" sz="1200" dirty="0"/>
          </a:p>
          <a:p>
            <a:r>
              <a:rPr lang="nl-NL" dirty="0" smtClean="0"/>
              <a:t>Bron: </a:t>
            </a:r>
            <a:r>
              <a:rPr lang="nl-NL" dirty="0" smtClean="0">
                <a:hlinkClick r:id="rId3"/>
              </a:rPr>
              <a:t>kennismonitor Jeugd en Media 2017 </a:t>
            </a:r>
            <a:endParaRPr lang="nl-NL" dirty="0"/>
          </a:p>
        </p:txBody>
      </p:sp>
      <p:pic>
        <p:nvPicPr>
          <p:cNvPr id="8" name="Tijdelijke aanduiding voor inhoud 7" descr="Screen Shot 2018-07-04 at 11.41.09.png"/>
          <p:cNvPicPr>
            <a:picLocks noGrp="1" noChangeAspect="1"/>
          </p:cNvPicPr>
          <p:nvPr>
            <p:ph idx="1"/>
          </p:nvPr>
        </p:nvPicPr>
        <p:blipFill>
          <a:blip r:embed="rId4" cstate="print">
            <a:extLst>
              <a:ext uri="{28A0092B-C50C-407E-A947-70E740481C1C}">
                <a14:useLocalDpi xmlns:a14="http://schemas.microsoft.com/office/drawing/2010/main" val="0"/>
              </a:ext>
            </a:extLst>
          </a:blip>
          <a:srcRect l="-12862" r="-12862"/>
          <a:stretch>
            <a:fillRect/>
          </a:stretch>
        </p:blipFill>
        <p:spPr>
          <a:xfrm>
            <a:off x="76756" y="1268760"/>
            <a:ext cx="8610044" cy="4824536"/>
          </a:xfrm>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7320" y="6185102"/>
            <a:ext cx="1451284" cy="504000"/>
          </a:xfrm>
          <a:prstGeom prst="rect">
            <a:avLst/>
          </a:prstGeom>
        </p:spPr>
      </p:pic>
    </p:spTree>
    <p:extLst>
      <p:ext uri="{BB962C8B-B14F-4D97-AF65-F5344CB8AC3E}">
        <p14:creationId xmlns:p14="http://schemas.microsoft.com/office/powerpoint/2010/main" val="1943693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611560" y="332656"/>
            <a:ext cx="8075240" cy="994122"/>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nl-NL" dirty="0" smtClean="0">
                <a:solidFill>
                  <a:srgbClr val="E6169C"/>
                </a:solidFill>
              </a:rPr>
              <a:t/>
            </a:r>
            <a:br>
              <a:rPr lang="nl-NL" dirty="0" smtClean="0">
                <a:solidFill>
                  <a:srgbClr val="E6169C"/>
                </a:solidFill>
              </a:rPr>
            </a:br>
            <a:r>
              <a:rPr lang="nl-NL" dirty="0" smtClean="0">
                <a:solidFill>
                  <a:srgbClr val="E6169C"/>
                </a:solidFill>
              </a:rPr>
              <a:t>Kies geschikte media</a:t>
            </a:r>
          </a:p>
        </p:txBody>
      </p:sp>
      <p:sp>
        <p:nvSpPr>
          <p:cNvPr id="12290" name="Tijdelijke aanduiding voor inhoud 2"/>
          <p:cNvSpPr>
            <a:spLocks noGrp="1"/>
          </p:cNvSpPr>
          <p:nvPr>
            <p:ph idx="1"/>
          </p:nvPr>
        </p:nvSpPr>
        <p:spPr bwMode="auto">
          <a:xfrm>
            <a:off x="533400" y="2692447"/>
            <a:ext cx="8077200" cy="4133056"/>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eaLnBrk="1" hangingPunct="1">
              <a:buNone/>
            </a:pPr>
            <a:endParaRPr lang="nl-NL" sz="2800" dirty="0" smtClean="0"/>
          </a:p>
          <a:p>
            <a:pPr marL="0" indent="0" eaLnBrk="1" hangingPunct="1">
              <a:buNone/>
            </a:pPr>
            <a:endParaRPr lang="nl-NL" sz="2800" dirty="0"/>
          </a:p>
          <a:p>
            <a:pPr marL="0" indent="0" eaLnBrk="1" hangingPunct="1">
              <a:buNone/>
            </a:pPr>
            <a:endParaRPr lang="nl-NL" sz="2800" dirty="0" smtClean="0"/>
          </a:p>
          <a:p>
            <a:pPr marL="0" indent="0" eaLnBrk="1" hangingPunct="1">
              <a:buNone/>
            </a:pPr>
            <a:endParaRPr lang="nl-NL" sz="2800" dirty="0"/>
          </a:p>
          <a:p>
            <a:pPr marL="0" indent="0" eaLnBrk="1" hangingPunct="1">
              <a:buNone/>
            </a:pPr>
            <a:endParaRPr lang="nl-NL" sz="2800" i="1" dirty="0" smtClean="0"/>
          </a:p>
          <a:p>
            <a:pPr marL="0" indent="0" eaLnBrk="1" hangingPunct="1">
              <a:buNone/>
            </a:pPr>
            <a:endParaRPr lang="nl-NL" sz="1600" i="1" dirty="0" smtClean="0"/>
          </a:p>
          <a:p>
            <a:pPr marL="0" indent="0" eaLnBrk="1" hangingPunct="1">
              <a:buNone/>
            </a:pPr>
            <a:endParaRPr lang="nl-NL" sz="1600" i="1" dirty="0"/>
          </a:p>
          <a:p>
            <a:pPr marL="0" indent="0" eaLnBrk="1" hangingPunct="1">
              <a:buNone/>
            </a:pPr>
            <a:endParaRPr lang="nl-NL" sz="1600" i="1" dirty="0" smtClean="0"/>
          </a:p>
          <a:p>
            <a:pPr marL="0" indent="0" eaLnBrk="1" hangingPunct="1">
              <a:buNone/>
            </a:pPr>
            <a:endParaRPr lang="nl-NL" dirty="0" smtClean="0"/>
          </a:p>
          <a:p>
            <a:pPr eaLnBrk="1" hangingPunct="1"/>
            <a:endParaRPr lang="nl-NL" dirty="0" smtClean="0"/>
          </a:p>
        </p:txBody>
      </p:sp>
      <p:pic>
        <p:nvPicPr>
          <p:cNvPr id="2" name="Afbeelding 1" descr="unsplash-@itshoobastan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336472"/>
            <a:ext cx="6960082" cy="461685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436" y="6165360"/>
            <a:ext cx="1451284" cy="504000"/>
          </a:xfrm>
          <a:prstGeom prst="rect">
            <a:avLst/>
          </a:prstGeom>
        </p:spPr>
      </p:pic>
    </p:spTree>
    <p:extLst>
      <p:ext uri="{BB962C8B-B14F-4D97-AF65-F5344CB8AC3E}">
        <p14:creationId xmlns:p14="http://schemas.microsoft.com/office/powerpoint/2010/main" val="3067515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2000" y="418654"/>
            <a:ext cx="8291264" cy="994122"/>
          </a:xfrm>
        </p:spPr>
        <p:txBody>
          <a:bodyPr/>
          <a:lstStyle/>
          <a:p>
            <a:r>
              <a:rPr lang="nl-NL" dirty="0" smtClean="0">
                <a:solidFill>
                  <a:srgbClr val="E6169C"/>
                </a:solidFill>
              </a:rPr>
              <a:t>kies geschikte media: </a:t>
            </a:r>
            <a:r>
              <a:rPr lang="nl-NL" dirty="0">
                <a:solidFill>
                  <a:srgbClr val="E6169C"/>
                </a:solidFill>
              </a:rPr>
              <a:t>de </a:t>
            </a:r>
            <a:r>
              <a:rPr lang="nl-NL" dirty="0" smtClean="0">
                <a:solidFill>
                  <a:srgbClr val="E6169C"/>
                </a:solidFill>
              </a:rPr>
              <a:t>Media diamant</a:t>
            </a:r>
            <a:endParaRPr lang="nl-NL" dirty="0">
              <a:solidFill>
                <a:srgbClr val="E6169C"/>
              </a:solidFill>
            </a:endParaRP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6723" y="1412777"/>
            <a:ext cx="6287605" cy="4190060"/>
          </a:xfrm>
        </p:spPr>
      </p:pic>
      <p:sp>
        <p:nvSpPr>
          <p:cNvPr id="3" name="Tekstvak 2"/>
          <p:cNvSpPr txBox="1"/>
          <p:nvPr/>
        </p:nvSpPr>
        <p:spPr>
          <a:xfrm>
            <a:off x="827584" y="5240907"/>
            <a:ext cx="7056784" cy="1231106"/>
          </a:xfrm>
          <a:prstGeom prst="rect">
            <a:avLst/>
          </a:prstGeom>
          <a:noFill/>
        </p:spPr>
        <p:txBody>
          <a:bodyPr wrap="square" rtlCol="0">
            <a:spAutoFit/>
          </a:bodyPr>
          <a:lstStyle/>
          <a:p>
            <a:endParaRPr lang="nl-NL" sz="1200" dirty="0" smtClean="0"/>
          </a:p>
          <a:p>
            <a:r>
              <a:rPr lang="nl-NL" sz="1600" dirty="0" smtClean="0"/>
              <a:t/>
            </a:r>
            <a:br>
              <a:rPr lang="nl-NL" sz="1600" dirty="0" smtClean="0"/>
            </a:br>
            <a:r>
              <a:rPr lang="nl-NL" sz="1600" dirty="0" err="1" smtClean="0"/>
              <a:t>MediaDiamant</a:t>
            </a:r>
            <a:r>
              <a:rPr lang="nl-NL" sz="1600" dirty="0" smtClean="0"/>
              <a:t> speciale pagina’s met adviezen voor verschillende leeftijdsgroepen </a:t>
            </a:r>
          </a:p>
          <a:p>
            <a:endParaRPr lang="nl-NL" sz="1200" dirty="0"/>
          </a:p>
          <a:p>
            <a:endParaRPr lang="nl-NL" dirty="0"/>
          </a:p>
        </p:txBody>
      </p:sp>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6093296"/>
            <a:ext cx="1451284" cy="504000"/>
          </a:xfrm>
          <a:prstGeom prst="rect">
            <a:avLst/>
          </a:prstGeom>
        </p:spPr>
      </p:pic>
    </p:spTree>
    <p:extLst>
      <p:ext uri="{BB962C8B-B14F-4D97-AF65-F5344CB8AC3E}">
        <p14:creationId xmlns:p14="http://schemas.microsoft.com/office/powerpoint/2010/main" val="1613761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611560" y="260648"/>
            <a:ext cx="8075240" cy="994122"/>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nl-NL" dirty="0" smtClean="0">
                <a:solidFill>
                  <a:srgbClr val="E6169C"/>
                </a:solidFill>
              </a:rPr>
              <a:t/>
            </a:r>
            <a:br>
              <a:rPr lang="nl-NL" dirty="0" smtClean="0">
                <a:solidFill>
                  <a:srgbClr val="E6169C"/>
                </a:solidFill>
              </a:rPr>
            </a:br>
            <a:r>
              <a:rPr lang="nl-NL" dirty="0" smtClean="0">
                <a:solidFill>
                  <a:srgbClr val="E6169C"/>
                </a:solidFill>
              </a:rPr>
              <a:t>Kies geschikte GAMES </a:t>
            </a:r>
            <a:r>
              <a:rPr lang="mr-IN" dirty="0" smtClean="0">
                <a:solidFill>
                  <a:srgbClr val="E6169C"/>
                </a:solidFill>
              </a:rPr>
              <a:t>–</a:t>
            </a:r>
            <a:r>
              <a:rPr lang="nl-NL" dirty="0" smtClean="0">
                <a:solidFill>
                  <a:srgbClr val="E6169C"/>
                </a:solidFill>
              </a:rPr>
              <a:t> PEGI </a:t>
            </a:r>
          </a:p>
        </p:txBody>
      </p:sp>
      <p:sp>
        <p:nvSpPr>
          <p:cNvPr id="12290" name="Tijdelijke aanduiding voor inhoud 2"/>
          <p:cNvSpPr>
            <a:spLocks noGrp="1"/>
          </p:cNvSpPr>
          <p:nvPr>
            <p:ph idx="1"/>
          </p:nvPr>
        </p:nvSpPr>
        <p:spPr bwMode="auto">
          <a:xfrm>
            <a:off x="755576" y="2711872"/>
            <a:ext cx="8077200" cy="4133056"/>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eaLnBrk="1" hangingPunct="1">
              <a:buNone/>
            </a:pPr>
            <a:endParaRPr lang="nl-NL" sz="2800" dirty="0" smtClean="0"/>
          </a:p>
          <a:p>
            <a:pPr marL="0" indent="0" eaLnBrk="1" hangingPunct="1">
              <a:buNone/>
            </a:pPr>
            <a:endParaRPr lang="nl-NL" sz="2800" dirty="0"/>
          </a:p>
          <a:p>
            <a:pPr marL="0" indent="0" eaLnBrk="1" hangingPunct="1">
              <a:buNone/>
            </a:pPr>
            <a:endParaRPr lang="nl-NL" sz="2800" dirty="0" smtClean="0"/>
          </a:p>
          <a:p>
            <a:pPr marL="0" indent="0" eaLnBrk="1" hangingPunct="1">
              <a:buNone/>
            </a:pPr>
            <a:endParaRPr lang="nl-NL" sz="2800" dirty="0"/>
          </a:p>
          <a:p>
            <a:pPr marL="0" indent="0" eaLnBrk="1" hangingPunct="1">
              <a:buNone/>
            </a:pPr>
            <a:endParaRPr lang="nl-NL" sz="2800" i="1" dirty="0" smtClean="0"/>
          </a:p>
          <a:p>
            <a:pPr marL="0" indent="0" eaLnBrk="1" hangingPunct="1">
              <a:buNone/>
            </a:pPr>
            <a:endParaRPr lang="nl-NL" sz="1600" i="1" dirty="0" smtClean="0"/>
          </a:p>
          <a:p>
            <a:pPr marL="0" indent="0" eaLnBrk="1" hangingPunct="1">
              <a:buNone/>
            </a:pPr>
            <a:endParaRPr lang="nl-NL" sz="1600" i="1" dirty="0"/>
          </a:p>
          <a:p>
            <a:pPr marL="0" indent="0" eaLnBrk="1" hangingPunct="1">
              <a:buNone/>
            </a:pPr>
            <a:endParaRPr lang="nl-NL" sz="1600" i="1" dirty="0" smtClean="0"/>
          </a:p>
          <a:p>
            <a:pPr marL="0" indent="0" eaLnBrk="1" hangingPunct="1">
              <a:buNone/>
            </a:pPr>
            <a:endParaRPr lang="nl-NL" dirty="0" smtClean="0"/>
          </a:p>
          <a:p>
            <a:pPr eaLnBrk="1" hangingPunct="1"/>
            <a:endParaRPr lang="nl-NL" dirty="0" smtClean="0"/>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36" y="6165360"/>
            <a:ext cx="1451284" cy="504000"/>
          </a:xfrm>
          <a:prstGeom prst="rect">
            <a:avLst/>
          </a:prstGeom>
        </p:spPr>
      </p:pic>
      <p:sp>
        <p:nvSpPr>
          <p:cNvPr id="4" name="Tekstvak 3"/>
          <p:cNvSpPr txBox="1"/>
          <p:nvPr/>
        </p:nvSpPr>
        <p:spPr>
          <a:xfrm>
            <a:off x="395536" y="1325667"/>
            <a:ext cx="8568952" cy="2031325"/>
          </a:xfrm>
          <a:prstGeom prst="rect">
            <a:avLst/>
          </a:prstGeom>
          <a:noFill/>
        </p:spPr>
        <p:txBody>
          <a:bodyPr wrap="square" numCol="2" rtlCol="0">
            <a:spAutoFit/>
          </a:bodyPr>
          <a:lstStyle/>
          <a:p>
            <a:r>
              <a:rPr lang="nl-NL" dirty="0" smtClean="0"/>
              <a:t>PEGI is de kijkwijzer voor games en wordt gebruikt in 38 Europese landen.</a:t>
            </a:r>
          </a:p>
          <a:p>
            <a:endParaRPr lang="nl-NL" dirty="0" smtClean="0"/>
          </a:p>
          <a:p>
            <a:endParaRPr lang="nl-NL" dirty="0" smtClean="0"/>
          </a:p>
          <a:p>
            <a:endParaRPr lang="nl-NL" dirty="0" smtClean="0"/>
          </a:p>
          <a:p>
            <a:endParaRPr lang="nl-NL" dirty="0" smtClean="0"/>
          </a:p>
          <a:p>
            <a:endParaRPr lang="nl-NL" dirty="0" smtClean="0"/>
          </a:p>
          <a:p>
            <a:r>
              <a:rPr lang="nl-NL" b="1" dirty="0" smtClean="0"/>
              <a:t>PEGI beoordeelt de geschiktheid van een game voor een bepaalde leeftijd, niet de moeilijkheidsgraad.</a:t>
            </a:r>
          </a:p>
          <a:p>
            <a:endParaRPr lang="nl-NL" b="1" dirty="0" smtClean="0"/>
          </a:p>
          <a:p>
            <a:endParaRPr lang="nl-NL" b="1" dirty="0" smtClean="0"/>
          </a:p>
          <a:p>
            <a:endParaRPr lang="nl-NL" b="1" dirty="0" smtClean="0"/>
          </a:p>
          <a:p>
            <a:endParaRPr lang="nl-NL" b="1" dirty="0"/>
          </a:p>
        </p:txBody>
      </p:sp>
      <p:pic>
        <p:nvPicPr>
          <p:cNvPr id="12" name="Afbeelding 11" descr="everybodyplays.pegi.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252869"/>
            <a:ext cx="8280920" cy="3840427"/>
          </a:xfrm>
          <a:prstGeom prst="rect">
            <a:avLst/>
          </a:prstGeom>
        </p:spPr>
      </p:pic>
      <p:sp>
        <p:nvSpPr>
          <p:cNvPr id="13" name="Tekstvak 12"/>
          <p:cNvSpPr txBox="1"/>
          <p:nvPr/>
        </p:nvSpPr>
        <p:spPr>
          <a:xfrm>
            <a:off x="3398468" y="5805264"/>
            <a:ext cx="1677588" cy="276999"/>
          </a:xfrm>
          <a:prstGeom prst="rect">
            <a:avLst/>
          </a:prstGeom>
          <a:noFill/>
        </p:spPr>
        <p:txBody>
          <a:bodyPr wrap="none" rtlCol="0">
            <a:spAutoFit/>
          </a:bodyPr>
          <a:lstStyle/>
          <a:p>
            <a:r>
              <a:rPr lang="de-DE" sz="1200" i="1" dirty="0" smtClean="0"/>
              <a:t>© </a:t>
            </a:r>
            <a:r>
              <a:rPr lang="de-DE" sz="1200" i="1" dirty="0" err="1" smtClean="0"/>
              <a:t>askaboutgames.com</a:t>
            </a:r>
            <a:endParaRPr lang="nl-NL" sz="1200" i="1" dirty="0"/>
          </a:p>
        </p:txBody>
      </p:sp>
    </p:spTree>
    <p:extLst>
      <p:ext uri="{BB962C8B-B14F-4D97-AF65-F5344CB8AC3E}">
        <p14:creationId xmlns:p14="http://schemas.microsoft.com/office/powerpoint/2010/main" val="2561901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18654"/>
            <a:ext cx="8075240" cy="994122"/>
          </a:xfrm>
        </p:spPr>
        <p:txBody>
          <a:bodyPr/>
          <a:lstStyle/>
          <a:p>
            <a:r>
              <a:rPr lang="nl-NL" dirty="0" smtClean="0">
                <a:solidFill>
                  <a:srgbClr val="E6169C"/>
                </a:solidFill>
              </a:rPr>
              <a:t> Mediaopvoeding = toezicht  </a:t>
            </a:r>
            <a:endParaRPr lang="nl-NL" dirty="0">
              <a:solidFill>
                <a:srgbClr val="E6169C"/>
              </a:solidFill>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36" y="6237368"/>
            <a:ext cx="1451284" cy="504000"/>
          </a:xfrm>
          <a:prstGeom prst="rect">
            <a:avLst/>
          </a:prstGeom>
        </p:spPr>
      </p:pic>
      <p:sp>
        <p:nvSpPr>
          <p:cNvPr id="3" name="Tijdelijke aanduiding voor inhoud 2"/>
          <p:cNvSpPr>
            <a:spLocks noGrp="1"/>
          </p:cNvSpPr>
          <p:nvPr>
            <p:ph idx="1"/>
          </p:nvPr>
        </p:nvSpPr>
        <p:spPr>
          <a:xfrm>
            <a:off x="609600" y="1600201"/>
            <a:ext cx="4106416" cy="4277072"/>
          </a:xfrm>
        </p:spPr>
        <p:txBody>
          <a:bodyPr>
            <a:normAutofit lnSpcReduction="10000"/>
          </a:bodyPr>
          <a:lstStyle/>
          <a:p>
            <a:pPr marL="0" indent="0">
              <a:buNone/>
            </a:pPr>
            <a:r>
              <a:rPr lang="nl-NL" b="1" dirty="0" err="1" smtClean="0"/>
              <a:t>Parental</a:t>
            </a:r>
            <a:r>
              <a:rPr lang="nl-NL" b="1" dirty="0" smtClean="0"/>
              <a:t> control tools </a:t>
            </a:r>
            <a:r>
              <a:rPr lang="nl-NL" dirty="0" smtClean="0"/>
              <a:t>voor</a:t>
            </a:r>
            <a:r>
              <a:rPr lang="nl-NL" b="1" dirty="0" smtClean="0"/>
              <a:t>  </a:t>
            </a:r>
            <a:r>
              <a:rPr lang="nl-NL" dirty="0"/>
              <a:t>t</a:t>
            </a:r>
            <a:r>
              <a:rPr lang="nl-NL" dirty="0" smtClean="0"/>
              <a:t>oezicht en controle</a:t>
            </a:r>
            <a:br>
              <a:rPr lang="nl-NL" dirty="0" smtClean="0"/>
            </a:br>
            <a:endParaRPr lang="nl-NL" dirty="0" smtClean="0"/>
          </a:p>
          <a:p>
            <a:r>
              <a:rPr lang="nl-NL" sz="2200" dirty="0" smtClean="0"/>
              <a:t>Mag jouw kind online </a:t>
            </a:r>
            <a:r>
              <a:rPr lang="nl-NL" sz="2200" dirty="0"/>
              <a:t>spelen </a:t>
            </a:r>
            <a:r>
              <a:rPr lang="nl-NL" sz="2200" dirty="0" smtClean="0"/>
              <a:t>met/tegen </a:t>
            </a:r>
            <a:r>
              <a:rPr lang="nl-NL" sz="2200" dirty="0"/>
              <a:t>anderen</a:t>
            </a:r>
            <a:r>
              <a:rPr lang="nl-NL" sz="2200" dirty="0" smtClean="0"/>
              <a:t>?</a:t>
            </a:r>
          </a:p>
          <a:p>
            <a:r>
              <a:rPr lang="nl-NL" sz="2200" dirty="0" smtClean="0"/>
              <a:t>Gebruiken ze de chatfunctie in online games</a:t>
            </a:r>
            <a:endParaRPr lang="nl-NL" sz="2200" dirty="0"/>
          </a:p>
          <a:p>
            <a:r>
              <a:rPr lang="nl-NL" sz="2200" dirty="0" smtClean="0"/>
              <a:t>Apps: in-app </a:t>
            </a:r>
            <a:r>
              <a:rPr lang="nl-NL" sz="2200" dirty="0" smtClean="0"/>
              <a:t>aankopen </a:t>
            </a:r>
            <a:r>
              <a:rPr lang="nl-NL" sz="2200" dirty="0" smtClean="0"/>
              <a:t>toegestaan? </a:t>
            </a:r>
          </a:p>
          <a:p>
            <a:pPr marL="0" indent="0">
              <a:buNone/>
            </a:pPr>
            <a:endParaRPr lang="nl-NL" dirty="0"/>
          </a:p>
          <a:p>
            <a:pPr marL="0" indent="0">
              <a:buNone/>
            </a:pPr>
            <a:r>
              <a:rPr lang="nl-NL" dirty="0" smtClean="0"/>
              <a:t>Voor elke leeftijd gelden andere afspraken!</a:t>
            </a:r>
            <a:endParaRPr lang="nl-NL" dirty="0"/>
          </a:p>
          <a:p>
            <a:pPr marL="0" indent="0">
              <a:buNone/>
            </a:pPr>
            <a:r>
              <a:rPr lang="nl-NL" dirty="0" smtClean="0"/>
              <a:t> </a:t>
            </a:r>
            <a:endParaRPr lang="nl-NL" dirty="0"/>
          </a:p>
          <a:p>
            <a:endParaRPr lang="nl-NL" dirty="0" smtClean="0"/>
          </a:p>
          <a:p>
            <a:endParaRPr lang="nl-NL" dirty="0"/>
          </a:p>
        </p:txBody>
      </p:sp>
      <p:pic>
        <p:nvPicPr>
          <p:cNvPr id="7" name="Afbeelding 6" descr="IMG_72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030" y="1628800"/>
            <a:ext cx="3186354" cy="4248472"/>
          </a:xfrm>
          <a:prstGeom prst="rect">
            <a:avLst/>
          </a:prstGeom>
        </p:spPr>
      </p:pic>
    </p:spTree>
    <p:extLst>
      <p:ext uri="{BB962C8B-B14F-4D97-AF65-F5344CB8AC3E}">
        <p14:creationId xmlns:p14="http://schemas.microsoft.com/office/powerpoint/2010/main" val="497130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2492896"/>
            <a:ext cx="7772400" cy="2160240"/>
          </a:xfrm>
        </p:spPr>
        <p:txBody>
          <a:bodyPr>
            <a:normAutofit fontScale="90000"/>
          </a:bodyPr>
          <a:lstStyle/>
          <a:p>
            <a:r>
              <a:rPr lang="nl-NL" dirty="0" smtClean="0"/>
              <a:t/>
            </a:r>
            <a:br>
              <a:rPr lang="nl-NL" dirty="0" smtClean="0"/>
            </a:br>
            <a:r>
              <a:rPr lang="nl-NL" sz="5300" dirty="0" smtClean="0">
                <a:solidFill>
                  <a:srgbClr val="662483"/>
                </a:solidFill>
              </a:rPr>
              <a:t>Welkom </a:t>
            </a:r>
            <a:br>
              <a:rPr lang="nl-NL" sz="5300" dirty="0" smtClean="0">
                <a:solidFill>
                  <a:srgbClr val="662483"/>
                </a:solidFill>
              </a:rPr>
            </a:br>
            <a:r>
              <a:rPr lang="nl-NL" dirty="0" smtClean="0">
                <a:solidFill>
                  <a:srgbClr val="662483"/>
                </a:solidFill>
              </a:rPr>
              <a:t/>
            </a:r>
            <a:br>
              <a:rPr lang="nl-NL" dirty="0" smtClean="0">
                <a:solidFill>
                  <a:srgbClr val="662483"/>
                </a:solidFill>
              </a:rPr>
            </a:br>
            <a:r>
              <a:rPr lang="nl-NL" sz="3100" b="0" dirty="0" smtClean="0">
                <a:solidFill>
                  <a:srgbClr val="662483"/>
                </a:solidFill>
              </a:rPr>
              <a:t>Carla ’t Hooft</a:t>
            </a:r>
            <a:br>
              <a:rPr lang="nl-NL" sz="3100" b="0" dirty="0" smtClean="0">
                <a:solidFill>
                  <a:srgbClr val="662483"/>
                </a:solidFill>
              </a:rPr>
            </a:br>
            <a:r>
              <a:rPr lang="nl-NL" sz="3100" b="0" dirty="0" smtClean="0">
                <a:solidFill>
                  <a:srgbClr val="662483"/>
                </a:solidFill>
              </a:rPr>
              <a:t>Directeur KOK Kinderopvang</a:t>
            </a:r>
            <a:r>
              <a:rPr lang="nl-NL" dirty="0" smtClean="0"/>
              <a:t/>
            </a:r>
            <a:br>
              <a:rPr lang="nl-NL" dirty="0" smtClean="0"/>
            </a:br>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04664"/>
            <a:ext cx="3006229" cy="1044000"/>
          </a:xfrm>
          <a:prstGeom prst="rect">
            <a:avLst/>
          </a:prstGeom>
        </p:spPr>
      </p:pic>
    </p:spTree>
    <p:extLst>
      <p:ext uri="{BB962C8B-B14F-4D97-AF65-F5344CB8AC3E}">
        <p14:creationId xmlns:p14="http://schemas.microsoft.com/office/powerpoint/2010/main" val="2518592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18654"/>
            <a:ext cx="8075240" cy="994122"/>
          </a:xfrm>
        </p:spPr>
        <p:txBody>
          <a:bodyPr/>
          <a:lstStyle/>
          <a:p>
            <a:r>
              <a:rPr lang="nl-NL" dirty="0" smtClean="0"/>
              <a:t> </a:t>
            </a:r>
            <a:r>
              <a:rPr lang="nl-NL" dirty="0" smtClean="0">
                <a:solidFill>
                  <a:srgbClr val="E6169C"/>
                </a:solidFill>
              </a:rPr>
              <a:t>Mediaopvoeding = Afspraken maken</a:t>
            </a:r>
            <a:endParaRPr lang="nl-NL" dirty="0">
              <a:solidFill>
                <a:srgbClr val="E6169C"/>
              </a:solidFill>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436" y="6237368"/>
            <a:ext cx="1451284" cy="504000"/>
          </a:xfrm>
          <a:prstGeom prst="rect">
            <a:avLst/>
          </a:prstGeom>
        </p:spPr>
      </p:pic>
      <p:pic>
        <p:nvPicPr>
          <p:cNvPr id="6" name="Tijdelijke aanduiding voor inhoud 5" descr="victor-b-798354-unsplash.jpg"/>
          <p:cNvPicPr>
            <a:picLocks noGrp="1" noChangeAspect="1"/>
          </p:cNvPicPr>
          <p:nvPr>
            <p:ph idx="1"/>
          </p:nvPr>
        </p:nvPicPr>
        <p:blipFill>
          <a:blip r:embed="rId4" cstate="print">
            <a:extLst>
              <a:ext uri="{28A0092B-C50C-407E-A947-70E740481C1C}">
                <a14:useLocalDpi xmlns:a14="http://schemas.microsoft.com/office/drawing/2010/main" val="0"/>
              </a:ext>
            </a:extLst>
          </a:blip>
          <a:srcRect t="7975" b="7975"/>
          <a:stretch>
            <a:fillRect/>
          </a:stretch>
        </p:blipFill>
        <p:spPr>
          <a:xfrm>
            <a:off x="609600" y="1340768"/>
            <a:ext cx="8077200" cy="4525963"/>
          </a:xfrm>
        </p:spPr>
      </p:pic>
    </p:spTree>
    <p:extLst>
      <p:ext uri="{BB962C8B-B14F-4D97-AF65-F5344CB8AC3E}">
        <p14:creationId xmlns:p14="http://schemas.microsoft.com/office/powerpoint/2010/main" val="2218983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Tot slot: Handige websites</a:t>
            </a:r>
            <a:endParaRPr lang="nl-NL" dirty="0">
              <a:solidFill>
                <a:srgbClr val="E6169C"/>
              </a:solidFill>
            </a:endParaRPr>
          </a:p>
        </p:txBody>
      </p:sp>
      <p:sp>
        <p:nvSpPr>
          <p:cNvPr id="3" name="Tijdelijke aanduiding voor inhoud 2"/>
          <p:cNvSpPr>
            <a:spLocks noGrp="1"/>
          </p:cNvSpPr>
          <p:nvPr>
            <p:ph idx="1"/>
          </p:nvPr>
        </p:nvSpPr>
        <p:spPr/>
        <p:txBody>
          <a:bodyPr>
            <a:normAutofit fontScale="70000" lnSpcReduction="20000"/>
          </a:bodyPr>
          <a:lstStyle/>
          <a:p>
            <a:r>
              <a:rPr lang="nl-NL" dirty="0" smtClean="0">
                <a:solidFill>
                  <a:schemeClr val="tx1"/>
                </a:solidFill>
              </a:rPr>
              <a:t>Mediaukkies.nl  - Onderzoek 0-6 jaar </a:t>
            </a:r>
            <a:r>
              <a:rPr lang="nl-NL" dirty="0" err="1" smtClean="0">
                <a:solidFill>
                  <a:schemeClr val="tx1"/>
                </a:solidFill>
              </a:rPr>
              <a:t>Iene</a:t>
            </a:r>
            <a:r>
              <a:rPr lang="nl-NL" dirty="0" smtClean="0">
                <a:solidFill>
                  <a:schemeClr val="tx1"/>
                </a:solidFill>
              </a:rPr>
              <a:t> </a:t>
            </a:r>
            <a:r>
              <a:rPr lang="nl-NL" dirty="0" err="1" smtClean="0">
                <a:solidFill>
                  <a:schemeClr val="tx1"/>
                </a:solidFill>
              </a:rPr>
              <a:t>Miene</a:t>
            </a:r>
            <a:r>
              <a:rPr lang="nl-NL" dirty="0" smtClean="0">
                <a:solidFill>
                  <a:schemeClr val="tx1"/>
                </a:solidFill>
              </a:rPr>
              <a:t> Media</a:t>
            </a:r>
          </a:p>
          <a:p>
            <a:endParaRPr lang="nl-NL" dirty="0" smtClean="0">
              <a:solidFill>
                <a:schemeClr val="tx1"/>
              </a:solidFill>
            </a:endParaRPr>
          </a:p>
          <a:p>
            <a:r>
              <a:rPr lang="nl-NL" dirty="0" err="1">
                <a:solidFill>
                  <a:schemeClr val="tx1"/>
                </a:solidFill>
              </a:rPr>
              <a:t>Mediaopvoeding.nl</a:t>
            </a:r>
            <a:r>
              <a:rPr lang="nl-NL" dirty="0">
                <a:solidFill>
                  <a:schemeClr val="tx1"/>
                </a:solidFill>
              </a:rPr>
              <a:t> - Stel hier je opvoedvraag aan </a:t>
            </a:r>
            <a:r>
              <a:rPr lang="nl-NL" dirty="0" smtClean="0">
                <a:solidFill>
                  <a:schemeClr val="tx1"/>
                </a:solidFill>
              </a:rPr>
              <a:t>experts</a:t>
            </a:r>
          </a:p>
          <a:p>
            <a:endParaRPr lang="nl-NL" dirty="0">
              <a:solidFill>
                <a:schemeClr val="tx1"/>
              </a:solidFill>
            </a:endParaRPr>
          </a:p>
          <a:p>
            <a:r>
              <a:rPr lang="nl-NL" dirty="0" smtClean="0">
                <a:solidFill>
                  <a:schemeClr val="tx1"/>
                </a:solidFill>
              </a:rPr>
              <a:t>Mediasmarties.nl - Geschiktheid van games, films en programma’s bekijken (0-11 jaar)</a:t>
            </a:r>
          </a:p>
          <a:p>
            <a:pPr marL="0" indent="0">
              <a:buNone/>
            </a:pPr>
            <a:r>
              <a:rPr lang="nl-NL" dirty="0" smtClean="0">
                <a:solidFill>
                  <a:schemeClr val="tx1"/>
                </a:solidFill>
              </a:rPr>
              <a:t> </a:t>
            </a:r>
          </a:p>
          <a:p>
            <a:r>
              <a:rPr lang="nl-NL" dirty="0" smtClean="0">
                <a:solidFill>
                  <a:schemeClr val="tx1"/>
                </a:solidFill>
              </a:rPr>
              <a:t>Kindmedia.nl – Geschiktheid van games</a:t>
            </a:r>
          </a:p>
          <a:p>
            <a:endParaRPr lang="nl-NL" dirty="0" smtClean="0">
              <a:solidFill>
                <a:schemeClr val="tx1"/>
              </a:solidFill>
            </a:endParaRPr>
          </a:p>
          <a:p>
            <a:r>
              <a:rPr lang="nl-NL" dirty="0" err="1" smtClean="0">
                <a:solidFill>
                  <a:schemeClr val="tx1"/>
                </a:solidFill>
              </a:rPr>
              <a:t>IMDB.com</a:t>
            </a:r>
            <a:r>
              <a:rPr lang="nl-NL" dirty="0">
                <a:solidFill>
                  <a:schemeClr val="tx1"/>
                </a:solidFill>
              </a:rPr>
              <a:t> </a:t>
            </a:r>
            <a:r>
              <a:rPr lang="nl-NL" dirty="0" smtClean="0">
                <a:solidFill>
                  <a:schemeClr val="tx1"/>
                </a:solidFill>
              </a:rPr>
              <a:t>- Geeft voor speelfilms tot op de scene aan waar de ongeschikte content zit (</a:t>
            </a:r>
            <a:r>
              <a:rPr lang="nl-NL" dirty="0" err="1" smtClean="0">
                <a:solidFill>
                  <a:schemeClr val="tx1"/>
                </a:solidFill>
              </a:rPr>
              <a:t>scroll</a:t>
            </a:r>
            <a:r>
              <a:rPr lang="nl-NL" dirty="0" smtClean="0">
                <a:solidFill>
                  <a:schemeClr val="tx1"/>
                </a:solidFill>
              </a:rPr>
              <a:t> naar </a:t>
            </a:r>
            <a:r>
              <a:rPr lang="nl-NL" i="1" dirty="0" err="1" smtClean="0">
                <a:solidFill>
                  <a:schemeClr val="tx1"/>
                </a:solidFill>
              </a:rPr>
              <a:t>parents</a:t>
            </a:r>
            <a:r>
              <a:rPr lang="nl-NL" i="1" dirty="0" smtClean="0">
                <a:solidFill>
                  <a:schemeClr val="tx1"/>
                </a:solidFill>
              </a:rPr>
              <a:t> guide</a:t>
            </a:r>
            <a:r>
              <a:rPr lang="nl-NL" dirty="0" smtClean="0">
                <a:solidFill>
                  <a:schemeClr val="tx1"/>
                </a:solidFill>
              </a:rPr>
              <a:t>)</a:t>
            </a:r>
          </a:p>
          <a:p>
            <a:endParaRPr lang="nl-NL" dirty="0" smtClean="0">
              <a:solidFill>
                <a:schemeClr val="tx1"/>
              </a:solidFill>
            </a:endParaRPr>
          </a:p>
          <a:p>
            <a:r>
              <a:rPr lang="nl-NL" dirty="0" err="1" smtClean="0">
                <a:solidFill>
                  <a:schemeClr val="tx1"/>
                </a:solidFill>
              </a:rPr>
              <a:t>Cinekid</a:t>
            </a:r>
            <a:r>
              <a:rPr lang="nl-NL" dirty="0" smtClean="0">
                <a:solidFill>
                  <a:schemeClr val="tx1"/>
                </a:solidFill>
              </a:rPr>
              <a:t> </a:t>
            </a:r>
            <a:r>
              <a:rPr lang="nl-NL" dirty="0" err="1" smtClean="0">
                <a:solidFill>
                  <a:schemeClr val="tx1"/>
                </a:solidFill>
              </a:rPr>
              <a:t>Applab</a:t>
            </a:r>
            <a:r>
              <a:rPr lang="nl-NL" dirty="0">
                <a:solidFill>
                  <a:schemeClr val="tx1"/>
                </a:solidFill>
              </a:rPr>
              <a:t> </a:t>
            </a:r>
            <a:r>
              <a:rPr lang="nl-NL" dirty="0" smtClean="0">
                <a:solidFill>
                  <a:schemeClr val="tx1"/>
                </a:solidFill>
              </a:rPr>
              <a:t>- Tips voor leuke </a:t>
            </a:r>
            <a:r>
              <a:rPr lang="nl-NL" dirty="0" err="1" smtClean="0">
                <a:solidFill>
                  <a:schemeClr val="tx1"/>
                </a:solidFill>
              </a:rPr>
              <a:t>apps</a:t>
            </a:r>
            <a:r>
              <a:rPr lang="nl-NL" dirty="0" smtClean="0">
                <a:solidFill>
                  <a:schemeClr val="tx1"/>
                </a:solidFill>
              </a:rPr>
              <a:t> op leeftijd (0-18 jaar)  en thema</a:t>
            </a:r>
          </a:p>
          <a:p>
            <a:endParaRPr lang="nl-NL" dirty="0" smtClean="0">
              <a:solidFill>
                <a:schemeClr val="tx1"/>
              </a:solidFill>
            </a:endParaRPr>
          </a:p>
          <a:p>
            <a:r>
              <a:rPr lang="nl-NL" dirty="0" err="1" smtClean="0">
                <a:solidFill>
                  <a:schemeClr val="tx1"/>
                </a:solidFill>
              </a:rPr>
              <a:t>Jeugdbibliotheek.nl</a:t>
            </a:r>
            <a:r>
              <a:rPr lang="nl-NL" dirty="0" smtClean="0">
                <a:solidFill>
                  <a:schemeClr val="tx1"/>
                </a:solidFill>
              </a:rPr>
              <a:t>  - Kindersite van de openbare bibliotheek (9+)</a:t>
            </a:r>
          </a:p>
          <a:p>
            <a:endParaRPr lang="nl-NL" dirty="0" smtClean="0">
              <a:solidFill>
                <a:schemeClr val="tx1"/>
              </a:solidFill>
            </a:endParaRPr>
          </a:p>
          <a:p>
            <a:r>
              <a:rPr lang="nl-NL" dirty="0" err="1">
                <a:solidFill>
                  <a:schemeClr val="tx1"/>
                </a:solidFill>
              </a:rPr>
              <a:t>M</a:t>
            </a:r>
            <a:r>
              <a:rPr lang="nl-NL" dirty="0" err="1" smtClean="0">
                <a:solidFill>
                  <a:schemeClr val="tx1"/>
                </a:solidFill>
              </a:rPr>
              <a:t>ediawijsheid.nl</a:t>
            </a:r>
            <a:r>
              <a:rPr lang="nl-NL" dirty="0" smtClean="0">
                <a:solidFill>
                  <a:schemeClr val="tx1"/>
                </a:solidFill>
              </a:rPr>
              <a:t>  - Tips en onderzoek voor ouders en scholen</a:t>
            </a:r>
          </a:p>
          <a:p>
            <a:endParaRPr lang="nl-NL" dirty="0" smtClean="0">
              <a:solidFill>
                <a:schemeClr val="tx1"/>
              </a:solidFill>
            </a:endParaRPr>
          </a:p>
          <a:p>
            <a:r>
              <a:rPr lang="nl-NL" dirty="0" err="1" smtClean="0">
                <a:solidFill>
                  <a:schemeClr val="tx1"/>
                </a:solidFill>
              </a:rPr>
              <a:t>Youngworks</a:t>
            </a:r>
            <a:r>
              <a:rPr lang="nl-NL" dirty="0" smtClean="0">
                <a:solidFill>
                  <a:schemeClr val="tx1"/>
                </a:solidFill>
              </a:rPr>
              <a:t>: goede info over </a:t>
            </a:r>
            <a:r>
              <a:rPr lang="nl-NL" dirty="0" smtClean="0">
                <a:solidFill>
                  <a:schemeClr val="tx1"/>
                </a:solidFill>
                <a:hlinkClick r:id="rId2"/>
              </a:rPr>
              <a:t>Fortnite </a:t>
            </a:r>
            <a:r>
              <a:rPr lang="nl-NL" dirty="0" smtClean="0">
                <a:solidFill>
                  <a:schemeClr val="tx1"/>
                </a:solidFill>
              </a:rPr>
              <a:t>en </a:t>
            </a:r>
            <a:r>
              <a:rPr lang="nl-NL" dirty="0" smtClean="0">
                <a:solidFill>
                  <a:schemeClr val="tx1"/>
                </a:solidFill>
                <a:hlinkClick r:id="rId3"/>
              </a:rPr>
              <a:t>streaks in Snapchat</a:t>
            </a:r>
            <a:endParaRPr lang="nl-NL" dirty="0" smtClean="0">
              <a:solidFill>
                <a:schemeClr val="tx1"/>
              </a:solidFill>
            </a:endParaRPr>
          </a:p>
          <a:p>
            <a:endParaRPr lang="nl-NL" dirty="0" smtClean="0">
              <a:solidFill>
                <a:schemeClr val="tx1"/>
              </a:solidFill>
            </a:endParaRPr>
          </a:p>
          <a:p>
            <a:r>
              <a:rPr lang="nl-NL" dirty="0" err="1" smtClean="0">
                <a:solidFill>
                  <a:schemeClr val="tx1"/>
                </a:solidFill>
              </a:rPr>
              <a:t>BJM.nl</a:t>
            </a:r>
            <a:r>
              <a:rPr lang="nl-NL" dirty="0" smtClean="0">
                <a:solidFill>
                  <a:schemeClr val="tx1"/>
                </a:solidFill>
              </a:rPr>
              <a:t>/blog: actualiteiten en advies voor ouders</a:t>
            </a:r>
            <a:endParaRPr lang="nl-NL" dirty="0" smtClean="0"/>
          </a:p>
        </p:txBody>
      </p:sp>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444" y="6237368"/>
            <a:ext cx="1451284" cy="504000"/>
          </a:xfrm>
          <a:prstGeom prst="rect">
            <a:avLst/>
          </a:prstGeom>
        </p:spPr>
      </p:pic>
    </p:spTree>
    <p:extLst>
      <p:ext uri="{BB962C8B-B14F-4D97-AF65-F5344CB8AC3E}">
        <p14:creationId xmlns:p14="http://schemas.microsoft.com/office/powerpoint/2010/main" val="3319812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Tot slot: tips</a:t>
            </a:r>
            <a:endParaRPr lang="nl-NL" dirty="0">
              <a:solidFill>
                <a:srgbClr val="E6169C"/>
              </a:solidFill>
            </a:endParaRPr>
          </a:p>
        </p:txBody>
      </p:sp>
      <p:sp>
        <p:nvSpPr>
          <p:cNvPr id="3" name="Tijdelijke aanduiding voor inhoud 2"/>
          <p:cNvSpPr>
            <a:spLocks noGrp="1"/>
          </p:cNvSpPr>
          <p:nvPr>
            <p:ph idx="1"/>
          </p:nvPr>
        </p:nvSpPr>
        <p:spPr/>
        <p:txBody>
          <a:bodyPr>
            <a:normAutofit/>
          </a:bodyPr>
          <a:lstStyle/>
          <a:p>
            <a:r>
              <a:rPr lang="nl-NL" dirty="0" smtClean="0">
                <a:solidFill>
                  <a:schemeClr val="tx1"/>
                </a:solidFill>
              </a:rPr>
              <a:t>Maak samen afspraken en hang ze zichtbaar in huis</a:t>
            </a:r>
            <a:br>
              <a:rPr lang="nl-NL" dirty="0" smtClean="0">
                <a:solidFill>
                  <a:schemeClr val="tx1"/>
                </a:solidFill>
              </a:rPr>
            </a:br>
            <a:endParaRPr lang="nl-NL" dirty="0" smtClean="0">
              <a:solidFill>
                <a:schemeClr val="tx1"/>
              </a:solidFill>
            </a:endParaRPr>
          </a:p>
          <a:p>
            <a:r>
              <a:rPr lang="nl-NL" dirty="0" smtClean="0">
                <a:solidFill>
                  <a:schemeClr val="tx1"/>
                </a:solidFill>
              </a:rPr>
              <a:t>Doe samen leuke dingen: maak offline zijn aantrekkelijk</a:t>
            </a:r>
            <a:br>
              <a:rPr lang="nl-NL" dirty="0" smtClean="0">
                <a:solidFill>
                  <a:schemeClr val="tx1"/>
                </a:solidFill>
              </a:rPr>
            </a:br>
            <a:endParaRPr lang="nl-NL" dirty="0" smtClean="0">
              <a:solidFill>
                <a:schemeClr val="tx1"/>
              </a:solidFill>
            </a:endParaRPr>
          </a:p>
          <a:p>
            <a:r>
              <a:rPr lang="nl-NL" dirty="0" smtClean="0">
                <a:solidFill>
                  <a:schemeClr val="tx1"/>
                </a:solidFill>
              </a:rPr>
              <a:t>Meekijken mag!</a:t>
            </a:r>
            <a:br>
              <a:rPr lang="nl-NL" dirty="0" smtClean="0">
                <a:solidFill>
                  <a:schemeClr val="tx1"/>
                </a:solidFill>
              </a:rPr>
            </a:br>
            <a:endParaRPr lang="nl-NL" dirty="0" smtClean="0">
              <a:solidFill>
                <a:schemeClr val="tx1"/>
              </a:solidFill>
            </a:endParaRPr>
          </a:p>
          <a:p>
            <a:r>
              <a:rPr lang="nl-NL" dirty="0" smtClean="0">
                <a:solidFill>
                  <a:schemeClr val="tx1"/>
                </a:solidFill>
              </a:rPr>
              <a:t>Maak schermtijd nuttig en leuk </a:t>
            </a:r>
            <a:r>
              <a:rPr lang="mr-IN" dirty="0" smtClean="0">
                <a:solidFill>
                  <a:schemeClr val="tx1"/>
                </a:solidFill>
              </a:rPr>
              <a:t>–</a:t>
            </a:r>
            <a:r>
              <a:rPr lang="nl-NL" dirty="0" smtClean="0">
                <a:solidFill>
                  <a:schemeClr val="tx1"/>
                </a:solidFill>
              </a:rPr>
              <a:t> kies informatieve series en games (Klokhuis, Freek Vonk, Willem Wever, </a:t>
            </a:r>
            <a:r>
              <a:rPr lang="nl-NL" dirty="0" err="1" smtClean="0">
                <a:solidFill>
                  <a:schemeClr val="tx1"/>
                </a:solidFill>
              </a:rPr>
              <a:t>Osmo</a:t>
            </a:r>
            <a:r>
              <a:rPr lang="nl-NL" dirty="0" smtClean="0">
                <a:solidFill>
                  <a:schemeClr val="tx1"/>
                </a:solidFill>
              </a:rPr>
              <a:t>, </a:t>
            </a:r>
            <a:r>
              <a:rPr lang="nl-NL" dirty="0" err="1" smtClean="0">
                <a:solidFill>
                  <a:schemeClr val="tx1"/>
                </a:solidFill>
              </a:rPr>
              <a:t>Squla</a:t>
            </a:r>
            <a:r>
              <a:rPr lang="nl-NL" dirty="0" smtClean="0">
                <a:solidFill>
                  <a:schemeClr val="tx1"/>
                </a:solidFill>
              </a:rPr>
              <a:t>, </a:t>
            </a:r>
            <a:r>
              <a:rPr lang="nl-NL" dirty="0" err="1" smtClean="0">
                <a:solidFill>
                  <a:schemeClr val="tx1"/>
                </a:solidFill>
              </a:rPr>
              <a:t>Oefenweb</a:t>
            </a:r>
            <a:r>
              <a:rPr lang="nl-NL" dirty="0" smtClean="0">
                <a:solidFill>
                  <a:schemeClr val="tx1"/>
                </a:solidFill>
              </a:rPr>
              <a:t>)</a:t>
            </a:r>
          </a:p>
          <a:p>
            <a:endParaRPr lang="nl-NL" dirty="0" smtClean="0">
              <a:solidFill>
                <a:schemeClr val="tx1"/>
              </a:solidFill>
            </a:endParaRPr>
          </a:p>
          <a:p>
            <a:endParaRPr lang="nl-NL" dirty="0" smtClean="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444" y="6237368"/>
            <a:ext cx="1451284" cy="504000"/>
          </a:xfrm>
          <a:prstGeom prst="rect">
            <a:avLst/>
          </a:prstGeom>
        </p:spPr>
      </p:pic>
    </p:spTree>
    <p:extLst>
      <p:ext uri="{BB962C8B-B14F-4D97-AF65-F5344CB8AC3E}">
        <p14:creationId xmlns:p14="http://schemas.microsoft.com/office/powerpoint/2010/main" val="32249323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Nathalie </a:t>
            </a:r>
            <a:r>
              <a:rPr lang="nl-NL" dirty="0" err="1" smtClean="0"/>
              <a:t>Korsman</a:t>
            </a:r>
            <a:endParaRPr lang="nl-NL" dirty="0"/>
          </a:p>
        </p:txBody>
      </p:sp>
      <p:sp>
        <p:nvSpPr>
          <p:cNvPr id="3" name="Ondertitel 2"/>
          <p:cNvSpPr>
            <a:spLocks noGrp="1"/>
          </p:cNvSpPr>
          <p:nvPr>
            <p:ph type="subTitle" idx="1"/>
          </p:nvPr>
        </p:nvSpPr>
        <p:spPr/>
        <p:txBody>
          <a:bodyPr/>
          <a:lstStyle/>
          <a:p>
            <a:r>
              <a:rPr lang="nl-NL" dirty="0" smtClean="0"/>
              <a:t>Bureau Jeugd en Media</a:t>
            </a:r>
            <a:endParaRPr lang="nl-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nl-NL" dirty="0" smtClean="0">
                <a:solidFill>
                  <a:srgbClr val="E6169C"/>
                </a:solidFill>
              </a:rPr>
              <a:t>pauze </a:t>
            </a:r>
          </a:p>
        </p:txBody>
      </p:sp>
      <p:sp>
        <p:nvSpPr>
          <p:cNvPr id="12290" name="Tijdelijke aanduiding voor inhoud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0" indent="0" eaLnBrk="1" hangingPunct="1">
              <a:buNone/>
            </a:pPr>
            <a:endParaRPr lang="nl-NL" sz="2800" i="1" dirty="0" smtClean="0"/>
          </a:p>
          <a:p>
            <a:pPr marL="0" indent="0" algn="ctr" eaLnBrk="1" hangingPunct="1">
              <a:buNone/>
            </a:pPr>
            <a:r>
              <a:rPr lang="nl-NL" sz="2800" b="1" dirty="0" smtClean="0"/>
              <a:t>Na de pauze  </a:t>
            </a:r>
          </a:p>
          <a:p>
            <a:pPr marL="0" indent="0" eaLnBrk="1" hangingPunct="1">
              <a:buNone/>
            </a:pPr>
            <a:r>
              <a:rPr lang="nl-NL" sz="2800" dirty="0" smtClean="0"/>
              <a:t>verder in 3 groepen: </a:t>
            </a:r>
          </a:p>
          <a:p>
            <a:pPr marL="0" indent="0" eaLnBrk="1" hangingPunct="1">
              <a:buNone/>
            </a:pPr>
            <a:r>
              <a:rPr lang="nl-NL" sz="2800" dirty="0" smtClean="0"/>
              <a:t>0 tot 4 jaar: Zaal 1 (deze ruimte)</a:t>
            </a:r>
          </a:p>
          <a:p>
            <a:pPr marL="0" indent="0" eaLnBrk="1" hangingPunct="1">
              <a:buNone/>
            </a:pPr>
            <a:r>
              <a:rPr lang="nl-NL" sz="2800" dirty="0" smtClean="0"/>
              <a:t>5 tot 8 jaar: Zaal 3 (begane grond, links achterin)</a:t>
            </a:r>
          </a:p>
          <a:p>
            <a:pPr marL="0" indent="0" eaLnBrk="1" hangingPunct="1">
              <a:buNone/>
            </a:pPr>
            <a:r>
              <a:rPr lang="nl-NL" sz="2800" dirty="0" smtClean="0"/>
              <a:t>9 tot 12 jaar: Zaal 9 (1</a:t>
            </a:r>
            <a:r>
              <a:rPr lang="nl-NL" sz="2800" baseline="30000" dirty="0" smtClean="0"/>
              <a:t>e</a:t>
            </a:r>
            <a:r>
              <a:rPr lang="nl-NL" sz="2800" dirty="0" smtClean="0"/>
              <a:t> verdieping, links achterin)</a:t>
            </a:r>
          </a:p>
          <a:p>
            <a:pPr marL="0" indent="0" algn="ctr" eaLnBrk="1" hangingPunct="1">
              <a:buNone/>
            </a:pPr>
            <a:endParaRPr lang="en-US" sz="2800" dirty="0"/>
          </a:p>
          <a:p>
            <a:pPr marL="0" indent="0" algn="ctr" eaLnBrk="1" hangingPunct="1">
              <a:buNone/>
            </a:pPr>
            <a:r>
              <a:rPr lang="en-US" sz="2800" b="1" i="1" dirty="0" err="1" smtClean="0">
                <a:solidFill>
                  <a:srgbClr val="E6169C"/>
                </a:solidFill>
              </a:rPr>
              <a:t>Bij</a:t>
            </a:r>
            <a:r>
              <a:rPr lang="en-US" sz="2800" b="1" i="1" dirty="0" smtClean="0">
                <a:solidFill>
                  <a:srgbClr val="E6169C"/>
                </a:solidFill>
              </a:rPr>
              <a:t> de </a:t>
            </a:r>
            <a:r>
              <a:rPr lang="en-US" sz="2800" b="1" i="1" dirty="0" err="1" smtClean="0">
                <a:solidFill>
                  <a:srgbClr val="E6169C"/>
                </a:solidFill>
              </a:rPr>
              <a:t>ingang</a:t>
            </a:r>
            <a:r>
              <a:rPr lang="en-US" sz="2800" b="1" i="1" dirty="0" smtClean="0">
                <a:solidFill>
                  <a:srgbClr val="E6169C"/>
                </a:solidFill>
              </a:rPr>
              <a:t> van de </a:t>
            </a:r>
            <a:r>
              <a:rPr lang="en-US" sz="2800" b="1" i="1" dirty="0" err="1" smtClean="0">
                <a:solidFill>
                  <a:srgbClr val="E6169C"/>
                </a:solidFill>
              </a:rPr>
              <a:t>zalen</a:t>
            </a:r>
            <a:r>
              <a:rPr lang="en-US" sz="2800" b="1" i="1" dirty="0" smtClean="0">
                <a:solidFill>
                  <a:srgbClr val="E6169C"/>
                </a:solidFill>
              </a:rPr>
              <a:t> </a:t>
            </a:r>
            <a:r>
              <a:rPr lang="en-US" sz="2800" b="1" i="1" dirty="0" err="1" smtClean="0">
                <a:solidFill>
                  <a:srgbClr val="E6169C"/>
                </a:solidFill>
              </a:rPr>
              <a:t>staat</a:t>
            </a:r>
            <a:r>
              <a:rPr lang="en-US" sz="2800" b="1" i="1" dirty="0" smtClean="0">
                <a:solidFill>
                  <a:srgbClr val="E6169C"/>
                </a:solidFill>
              </a:rPr>
              <a:t> </a:t>
            </a:r>
            <a:r>
              <a:rPr lang="en-US" sz="2800" b="1" i="1" dirty="0" err="1" smtClean="0">
                <a:solidFill>
                  <a:srgbClr val="E6169C"/>
                </a:solidFill>
              </a:rPr>
              <a:t>een</a:t>
            </a:r>
            <a:r>
              <a:rPr lang="en-US" sz="2800" b="1" i="1" dirty="0" smtClean="0">
                <a:solidFill>
                  <a:srgbClr val="E6169C"/>
                </a:solidFill>
              </a:rPr>
              <a:t> </a:t>
            </a:r>
            <a:r>
              <a:rPr lang="en-US" sz="2800" b="1" i="1" dirty="0" err="1" smtClean="0">
                <a:solidFill>
                  <a:srgbClr val="E6169C"/>
                </a:solidFill>
              </a:rPr>
              <a:t>groot</a:t>
            </a:r>
            <a:r>
              <a:rPr lang="en-US" sz="2800" b="1" i="1" dirty="0" smtClean="0">
                <a:solidFill>
                  <a:srgbClr val="E6169C"/>
                </a:solidFill>
              </a:rPr>
              <a:t> KOK </a:t>
            </a:r>
            <a:r>
              <a:rPr lang="en-US" sz="2800" b="1" i="1" dirty="0" err="1" smtClean="0">
                <a:solidFill>
                  <a:srgbClr val="E6169C"/>
                </a:solidFill>
              </a:rPr>
              <a:t>bord</a:t>
            </a:r>
            <a:r>
              <a:rPr lang="en-US" sz="2800" b="1" i="1" dirty="0" smtClean="0">
                <a:solidFill>
                  <a:srgbClr val="7030A0"/>
                </a:solidFill>
              </a:rPr>
              <a:t>.</a:t>
            </a:r>
            <a:endParaRPr lang="nl-NL" sz="2800" b="1" i="1" dirty="0" smtClean="0">
              <a:solidFill>
                <a:srgbClr val="7030A0"/>
              </a:solidFill>
            </a:endParaRPr>
          </a:p>
          <a:p>
            <a:pPr marL="0" indent="0" eaLnBrk="1" hangingPunct="1">
              <a:buNone/>
            </a:pPr>
            <a:endParaRPr lang="nl-NL" sz="2800" i="1" dirty="0" smtClean="0"/>
          </a:p>
          <a:p>
            <a:pPr marL="0" indent="0" eaLnBrk="1" hangingPunct="1">
              <a:buNone/>
            </a:pPr>
            <a:endParaRPr lang="nl-NL" sz="2800" i="1" dirty="0"/>
          </a:p>
          <a:p>
            <a:pPr marL="0" indent="0" eaLnBrk="1" hangingPunct="1">
              <a:buNone/>
            </a:pPr>
            <a:endParaRPr lang="nl-NL" sz="4000" i="1" dirty="0"/>
          </a:p>
          <a:p>
            <a:pPr marL="0" indent="0" eaLnBrk="1" hangingPunct="1">
              <a:buNone/>
            </a:pPr>
            <a:endParaRPr lang="nl-NL" sz="1600" i="1" dirty="0"/>
          </a:p>
          <a:p>
            <a:pPr marL="0" indent="0" eaLnBrk="1" hangingPunct="1">
              <a:buNone/>
            </a:pPr>
            <a:endParaRPr lang="nl-NL" sz="1600" i="1" dirty="0" smtClean="0"/>
          </a:p>
          <a:p>
            <a:pPr marL="0" indent="0" eaLnBrk="1" hangingPunct="1">
              <a:buNone/>
            </a:pPr>
            <a:endParaRPr lang="nl-NL" dirty="0" smtClean="0"/>
          </a:p>
          <a:p>
            <a:pPr eaLnBrk="1" hangingPunct="1"/>
            <a:endParaRPr lang="nl-NL" dirty="0" smtClean="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185" y="6165360"/>
            <a:ext cx="1451284" cy="504000"/>
          </a:xfrm>
          <a:prstGeom prst="rect">
            <a:avLst/>
          </a:prstGeom>
        </p:spPr>
      </p:pic>
    </p:spTree>
    <p:extLst>
      <p:ext uri="{BB962C8B-B14F-4D97-AF65-F5344CB8AC3E}">
        <p14:creationId xmlns:p14="http://schemas.microsoft.com/office/powerpoint/2010/main" val="1170793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Indeling van de avond (19.30 – 21.30 uur)</a:t>
            </a:r>
            <a:endParaRPr lang="nl-NL" dirty="0">
              <a:solidFill>
                <a:srgbClr val="E6169C"/>
              </a:solidFill>
            </a:endParaRPr>
          </a:p>
        </p:txBody>
      </p:sp>
      <p:sp>
        <p:nvSpPr>
          <p:cNvPr id="3" name="Tijdelijke aanduiding voor inhoud 2"/>
          <p:cNvSpPr>
            <a:spLocks noGrp="1"/>
          </p:cNvSpPr>
          <p:nvPr>
            <p:ph idx="1"/>
          </p:nvPr>
        </p:nvSpPr>
        <p:spPr>
          <a:xfrm>
            <a:off x="495116" y="1412776"/>
            <a:ext cx="8077200" cy="4349079"/>
          </a:xfrm>
        </p:spPr>
        <p:txBody>
          <a:bodyPr>
            <a:normAutofit lnSpcReduction="10000"/>
          </a:bodyPr>
          <a:lstStyle/>
          <a:p>
            <a:pPr marL="0" indent="0">
              <a:buNone/>
            </a:pPr>
            <a:endParaRPr lang="nl-NL" dirty="0" smtClean="0"/>
          </a:p>
          <a:p>
            <a:r>
              <a:rPr lang="nl-NL" dirty="0"/>
              <a:t>19.30 -</a:t>
            </a:r>
            <a:r>
              <a:rPr lang="nl-NL" dirty="0" smtClean="0"/>
              <a:t> </a:t>
            </a:r>
            <a:r>
              <a:rPr lang="nl-NL" dirty="0"/>
              <a:t>20.15 </a:t>
            </a:r>
            <a:r>
              <a:rPr lang="nl-NL" dirty="0" smtClean="0"/>
              <a:t>uur	</a:t>
            </a:r>
            <a:br>
              <a:rPr lang="nl-NL" dirty="0" smtClean="0"/>
            </a:br>
            <a:r>
              <a:rPr lang="nl-NL" dirty="0" smtClean="0"/>
              <a:t>Presentatie </a:t>
            </a:r>
            <a:r>
              <a:rPr lang="nl-NL" dirty="0"/>
              <a:t>Nathalie </a:t>
            </a:r>
            <a:r>
              <a:rPr lang="nl-NL" dirty="0" err="1" smtClean="0"/>
              <a:t>Korsman</a:t>
            </a:r>
            <a:r>
              <a:rPr lang="nl-NL" dirty="0" smtClean="0"/>
              <a:t>, Bureau Jeugd en Media</a:t>
            </a:r>
            <a:br>
              <a:rPr lang="nl-NL" dirty="0" smtClean="0"/>
            </a:br>
            <a:endParaRPr lang="nl-NL" dirty="0"/>
          </a:p>
          <a:p>
            <a:r>
              <a:rPr lang="nl-NL" dirty="0" smtClean="0"/>
              <a:t>20.15 - 20.30 uur	</a:t>
            </a:r>
            <a:br>
              <a:rPr lang="nl-NL" dirty="0" smtClean="0"/>
            </a:br>
            <a:r>
              <a:rPr lang="nl-NL" dirty="0" smtClean="0"/>
              <a:t>Pauze, koffie en wisseling van groepsruimte </a:t>
            </a:r>
            <a:br>
              <a:rPr lang="nl-NL" dirty="0" smtClean="0"/>
            </a:br>
            <a:endParaRPr lang="nl-NL" dirty="0"/>
          </a:p>
          <a:p>
            <a:r>
              <a:rPr lang="nl-NL" dirty="0" smtClean="0"/>
              <a:t>20.30 - 21.30 uur  	</a:t>
            </a:r>
            <a:br>
              <a:rPr lang="nl-NL" dirty="0" smtClean="0"/>
            </a:br>
            <a:r>
              <a:rPr lang="nl-NL" dirty="0" smtClean="0"/>
              <a:t>Opdrachten en stellingen per leeftijdscategorie:</a:t>
            </a:r>
          </a:p>
          <a:p>
            <a:pPr lvl="1"/>
            <a:r>
              <a:rPr lang="en-US" dirty="0" smtClean="0">
                <a:solidFill>
                  <a:schemeClr val="tx1"/>
                </a:solidFill>
              </a:rPr>
              <a:t>0 tot 4 </a:t>
            </a:r>
            <a:r>
              <a:rPr lang="en-US" dirty="0" err="1" smtClean="0">
                <a:solidFill>
                  <a:schemeClr val="tx1"/>
                </a:solidFill>
              </a:rPr>
              <a:t>jaar</a:t>
            </a:r>
            <a:endParaRPr lang="en-US" dirty="0" smtClean="0">
              <a:solidFill>
                <a:schemeClr val="tx1"/>
              </a:solidFill>
            </a:endParaRPr>
          </a:p>
          <a:p>
            <a:pPr lvl="1"/>
            <a:r>
              <a:rPr lang="en-US" dirty="0" smtClean="0">
                <a:solidFill>
                  <a:schemeClr val="tx1"/>
                </a:solidFill>
              </a:rPr>
              <a:t>5 tot 8 </a:t>
            </a:r>
            <a:r>
              <a:rPr lang="en-US" dirty="0" err="1" smtClean="0">
                <a:solidFill>
                  <a:schemeClr val="tx1"/>
                </a:solidFill>
              </a:rPr>
              <a:t>jaar</a:t>
            </a:r>
            <a:endParaRPr lang="en-US" dirty="0" smtClean="0">
              <a:solidFill>
                <a:schemeClr val="tx1"/>
              </a:solidFill>
            </a:endParaRPr>
          </a:p>
          <a:p>
            <a:pPr lvl="1"/>
            <a:r>
              <a:rPr lang="en-US" dirty="0" smtClean="0">
                <a:solidFill>
                  <a:schemeClr val="tx1"/>
                </a:solidFill>
              </a:rPr>
              <a:t>9 tot 12 </a:t>
            </a:r>
            <a:r>
              <a:rPr lang="en-US" dirty="0" err="1" smtClean="0">
                <a:solidFill>
                  <a:schemeClr val="tx1"/>
                </a:solidFill>
              </a:rPr>
              <a:t>jaar</a:t>
            </a:r>
            <a:endParaRPr lang="nl-NL" dirty="0" smtClean="0">
              <a:solidFill>
                <a:schemeClr val="tx1"/>
              </a:solidFill>
            </a:endParaRPr>
          </a:p>
          <a:p>
            <a:pPr marL="0" indent="0">
              <a:buNone/>
            </a:pPr>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918306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Onderwerpen die aan bod komen </a:t>
            </a:r>
            <a:endParaRPr lang="nl-NL" dirty="0">
              <a:solidFill>
                <a:srgbClr val="E6169C"/>
              </a:solidFill>
            </a:endParaRPr>
          </a:p>
        </p:txBody>
      </p:sp>
      <p:sp>
        <p:nvSpPr>
          <p:cNvPr id="3" name="Tijdelijke aanduiding voor inhoud 2"/>
          <p:cNvSpPr>
            <a:spLocks noGrp="1"/>
          </p:cNvSpPr>
          <p:nvPr>
            <p:ph idx="1"/>
          </p:nvPr>
        </p:nvSpPr>
        <p:spPr/>
        <p:txBody>
          <a:bodyPr>
            <a:normAutofit/>
          </a:bodyPr>
          <a:lstStyle/>
          <a:p>
            <a:r>
              <a:rPr lang="nl-NL" dirty="0" smtClean="0"/>
              <a:t>Zorgen en kansen </a:t>
            </a:r>
          </a:p>
          <a:p>
            <a:endParaRPr lang="nl-NL" dirty="0" smtClean="0"/>
          </a:p>
          <a:p>
            <a:r>
              <a:rPr lang="nl-NL" dirty="0"/>
              <a:t>De ontwikkeling van het </a:t>
            </a:r>
            <a:r>
              <a:rPr lang="nl-NL" dirty="0" smtClean="0"/>
              <a:t>jonge kind </a:t>
            </a:r>
            <a:endParaRPr lang="nl-NL" dirty="0"/>
          </a:p>
          <a:p>
            <a:pPr marL="0" indent="0">
              <a:buNone/>
            </a:pPr>
            <a:endParaRPr lang="nl-NL" dirty="0" smtClean="0"/>
          </a:p>
          <a:p>
            <a:r>
              <a:rPr lang="nl-NL" dirty="0" smtClean="0"/>
              <a:t>Wat is mediaopvoeding (Mediaopvoeding en begeleiding van mediagebruik)</a:t>
            </a:r>
          </a:p>
          <a:p>
            <a:endParaRPr lang="nl-NL" dirty="0" smtClean="0"/>
          </a:p>
          <a:p>
            <a:r>
              <a:rPr lang="nl-NL" dirty="0" smtClean="0"/>
              <a:t>Hoeveel en hoe vaak: de adviezen en de praktijk </a:t>
            </a:r>
          </a:p>
          <a:p>
            <a:pPr marL="0" indent="0">
              <a:buNone/>
            </a:pPr>
            <a:endParaRPr lang="nl-NL" dirty="0"/>
          </a:p>
          <a:p>
            <a:r>
              <a:rPr lang="en-US" dirty="0" err="1" smtClean="0"/>
              <a:t>Informatie</a:t>
            </a:r>
            <a:r>
              <a:rPr lang="en-US" dirty="0" smtClean="0"/>
              <a:t> per </a:t>
            </a:r>
            <a:r>
              <a:rPr lang="en-US" dirty="0" err="1" smtClean="0"/>
              <a:t>leeftijdscategorie</a:t>
            </a:r>
            <a:endParaRPr lang="nl-NL" dirty="0" smtClean="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4213666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Zorgen en kansen </a:t>
            </a:r>
            <a:endParaRPr lang="nl-NL" dirty="0">
              <a:solidFill>
                <a:srgbClr val="E6169C"/>
              </a:solidFill>
            </a:endParaRPr>
          </a:p>
        </p:txBody>
      </p:sp>
      <p:sp>
        <p:nvSpPr>
          <p:cNvPr id="3" name="Tijdelijke aanduiding voor inhoud 2"/>
          <p:cNvSpPr>
            <a:spLocks noGrp="1"/>
          </p:cNvSpPr>
          <p:nvPr>
            <p:ph idx="1"/>
          </p:nvPr>
        </p:nvSpPr>
        <p:spPr/>
        <p:txBody>
          <a:bodyPr>
            <a:normAutofit/>
          </a:bodyPr>
          <a:lstStyle/>
          <a:p>
            <a:pPr marL="0" indent="0">
              <a:buNone/>
            </a:pPr>
            <a:r>
              <a:rPr lang="nl-NL" dirty="0" smtClean="0"/>
              <a:t> </a:t>
            </a:r>
          </a:p>
          <a:p>
            <a:endParaRPr lang="nl-NL" dirty="0" smtClean="0"/>
          </a:p>
          <a:p>
            <a:endParaRPr lang="nl-NL" dirty="0" smtClean="0"/>
          </a:p>
        </p:txBody>
      </p:sp>
      <p:sp>
        <p:nvSpPr>
          <p:cNvPr id="4" name="Wolkvormige toelichting 3"/>
          <p:cNvSpPr/>
          <p:nvPr/>
        </p:nvSpPr>
        <p:spPr>
          <a:xfrm>
            <a:off x="1259632" y="1772816"/>
            <a:ext cx="6624736" cy="3168352"/>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2051720" y="2348880"/>
            <a:ext cx="5688632" cy="2308324"/>
          </a:xfrm>
          <a:prstGeom prst="rect">
            <a:avLst/>
          </a:prstGeom>
          <a:noFill/>
        </p:spPr>
        <p:txBody>
          <a:bodyPr wrap="square" rtlCol="0">
            <a:spAutoFit/>
          </a:bodyPr>
          <a:lstStyle/>
          <a:p>
            <a:r>
              <a:rPr lang="nl-NL" sz="3600" dirty="0">
                <a:solidFill>
                  <a:schemeClr val="bg1"/>
                </a:solidFill>
              </a:rPr>
              <a:t>Welke zorgen </a:t>
            </a:r>
            <a:r>
              <a:rPr lang="nl-NL" sz="3600" dirty="0" smtClean="0">
                <a:solidFill>
                  <a:schemeClr val="bg1"/>
                </a:solidFill>
              </a:rPr>
              <a:t>en welke </a:t>
            </a:r>
            <a:r>
              <a:rPr lang="nl-NL" sz="3600" dirty="0">
                <a:solidFill>
                  <a:schemeClr val="bg1"/>
                </a:solidFill>
              </a:rPr>
              <a:t>kansen </a:t>
            </a:r>
            <a:r>
              <a:rPr lang="nl-NL" sz="3600" dirty="0" smtClean="0">
                <a:solidFill>
                  <a:schemeClr val="bg1"/>
                </a:solidFill>
              </a:rPr>
              <a:t>zie je in mediagebruik </a:t>
            </a:r>
            <a:r>
              <a:rPr lang="nl-NL" sz="3600" dirty="0">
                <a:solidFill>
                  <a:schemeClr val="bg1"/>
                </a:solidFill>
              </a:rPr>
              <a:t>als je kijkt naar </a:t>
            </a:r>
            <a:r>
              <a:rPr lang="nl-NL" sz="3600" dirty="0" smtClean="0">
                <a:solidFill>
                  <a:schemeClr val="bg1"/>
                </a:solidFill>
              </a:rPr>
              <a:t>jouw kind? </a:t>
            </a:r>
            <a:endParaRPr lang="nl-NL" sz="3600" dirty="0">
              <a:solidFill>
                <a:schemeClr val="bg1"/>
              </a:solidFill>
            </a:endParaRPr>
          </a:p>
          <a:p>
            <a:endParaRPr lang="nl-NL" sz="3600" dirty="0"/>
          </a:p>
        </p:txBody>
      </p:sp>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6113805"/>
            <a:ext cx="1451284" cy="504000"/>
          </a:xfrm>
          <a:prstGeom prst="rect">
            <a:avLst/>
          </a:prstGeom>
        </p:spPr>
      </p:pic>
    </p:spTree>
    <p:extLst>
      <p:ext uri="{BB962C8B-B14F-4D97-AF65-F5344CB8AC3E}">
        <p14:creationId xmlns:p14="http://schemas.microsoft.com/office/powerpoint/2010/main" val="4024859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(Samen) spelen </a:t>
            </a:r>
            <a:endParaRPr lang="nl-NL" dirty="0">
              <a:solidFill>
                <a:srgbClr val="E6169C"/>
              </a:solidFill>
            </a:endParaRPr>
          </a:p>
        </p:txBody>
      </p:sp>
      <p:pic>
        <p:nvPicPr>
          <p:cNvPr id="6" name="Tijdelijke aanduiding voor inhoud 5" descr="IMG_4973.jpg"/>
          <p:cNvPicPr>
            <a:picLocks noGrp="1" noChangeAspect="1"/>
          </p:cNvPicPr>
          <p:nvPr>
            <p:ph idx="1"/>
          </p:nvPr>
        </p:nvPicPr>
        <p:blipFill>
          <a:blip r:embed="rId3" cstate="print">
            <a:extLst>
              <a:ext uri="{28A0092B-C50C-407E-A947-70E740481C1C}">
                <a14:useLocalDpi xmlns:a14="http://schemas.microsoft.com/office/drawing/2010/main" val="0"/>
              </a:ext>
            </a:extLst>
          </a:blip>
          <a:srcRect t="12644" b="12644"/>
          <a:stretch>
            <a:fillRect/>
          </a:stretch>
        </p:blipFill>
        <p:spPr/>
      </p:pic>
      <p:pic>
        <p:nvPicPr>
          <p:cNvPr id="4" name="Afbeelding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6237368"/>
            <a:ext cx="1451284" cy="504000"/>
          </a:xfrm>
          <a:prstGeom prst="rect">
            <a:avLst/>
          </a:prstGeom>
        </p:spPr>
      </p:pic>
    </p:spTree>
    <p:extLst>
      <p:ext uri="{BB962C8B-B14F-4D97-AF65-F5344CB8AC3E}">
        <p14:creationId xmlns:p14="http://schemas.microsoft.com/office/powerpoint/2010/main" val="71312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(Samen) spelen </a:t>
            </a:r>
            <a:endParaRPr lang="nl-NL" dirty="0">
              <a:solidFill>
                <a:srgbClr val="E6169C"/>
              </a:solidFill>
            </a:endParaRPr>
          </a:p>
        </p:txBody>
      </p:sp>
      <p:pic>
        <p:nvPicPr>
          <p:cNvPr id="4" name="Tijdelijke aanduiding voor inhoud 3" descr="IMG_5043.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4" t="18121" r="-204" b="39865"/>
          <a:stretch/>
        </p:blipFill>
        <p:spPr>
          <a:xfrm>
            <a:off x="611188" y="1628775"/>
            <a:ext cx="8077200" cy="4525963"/>
          </a:xfr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6237312"/>
            <a:ext cx="1451284" cy="504000"/>
          </a:xfrm>
          <a:prstGeom prst="rect">
            <a:avLst/>
          </a:prstGeom>
        </p:spPr>
      </p:pic>
    </p:spTree>
    <p:extLst>
      <p:ext uri="{BB962C8B-B14F-4D97-AF65-F5344CB8AC3E}">
        <p14:creationId xmlns:p14="http://schemas.microsoft.com/office/powerpoint/2010/main" val="863318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De ontwikkeling van het jonge kind</a:t>
            </a:r>
            <a:endParaRPr lang="nl-NL" dirty="0">
              <a:solidFill>
                <a:srgbClr val="E6169C"/>
              </a:solidFill>
            </a:endParaRPr>
          </a:p>
        </p:txBody>
      </p:sp>
      <p:sp>
        <p:nvSpPr>
          <p:cNvPr id="3" name="Tijdelijke aanduiding voor inhoud 2"/>
          <p:cNvSpPr>
            <a:spLocks noGrp="1"/>
          </p:cNvSpPr>
          <p:nvPr>
            <p:ph idx="1"/>
          </p:nvPr>
        </p:nvSpPr>
        <p:spPr>
          <a:xfrm>
            <a:off x="611560" y="4941167"/>
            <a:ext cx="8075240" cy="936105"/>
          </a:xfrm>
        </p:spPr>
        <p:txBody>
          <a:bodyPr numCol="3">
            <a:noAutofit/>
          </a:bodyPr>
          <a:lstStyle/>
          <a:p>
            <a:pPr marL="0" indent="0">
              <a:buNone/>
            </a:pPr>
            <a:endParaRPr lang="nl-NL" dirty="0"/>
          </a:p>
          <a:p>
            <a:r>
              <a:rPr lang="nl-NL" dirty="0" smtClean="0"/>
              <a:t>0-2 jaar</a:t>
            </a:r>
          </a:p>
          <a:p>
            <a:pPr marL="0" indent="0">
              <a:buNone/>
            </a:pPr>
            <a:endParaRPr lang="nl-NL" dirty="0" smtClean="0"/>
          </a:p>
          <a:p>
            <a:pPr marL="0" indent="0">
              <a:buNone/>
            </a:pPr>
            <a:r>
              <a:rPr lang="nl-NL" dirty="0" smtClean="0"/>
              <a:t>3-6 </a:t>
            </a:r>
            <a:r>
              <a:rPr lang="nl-NL" dirty="0" smtClean="0"/>
              <a:t>jaar</a:t>
            </a:r>
          </a:p>
          <a:p>
            <a:r>
              <a:rPr lang="nl-NL" dirty="0" smtClean="0"/>
              <a:t>6-12 </a:t>
            </a:r>
            <a:r>
              <a:rPr lang="nl-NL" dirty="0" smtClean="0"/>
              <a:t>jaar </a:t>
            </a:r>
          </a:p>
          <a:p>
            <a:pPr marL="0" indent="0">
              <a:buNone/>
            </a:pPr>
            <a:endParaRPr lang="nl-NL" dirty="0" smtClean="0"/>
          </a:p>
          <a:p>
            <a:pPr marL="0" indent="0">
              <a:buNone/>
            </a:pPr>
            <a:endParaRPr lang="nl-NL" dirty="0" smtClean="0"/>
          </a:p>
          <a:p>
            <a:pPr marL="0" indent="0">
              <a:buNone/>
            </a:pPr>
            <a:endParaRPr lang="nl-NL" dirty="0" smtClean="0"/>
          </a:p>
        </p:txBody>
      </p:sp>
      <p:pic>
        <p:nvPicPr>
          <p:cNvPr id="4" name="Afbeelding 3" descr="kinderopvangtotaa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340768"/>
            <a:ext cx="7469336" cy="3734668"/>
          </a:xfrm>
          <a:prstGeom prst="rect">
            <a:avLst/>
          </a:prstGeom>
        </p:spPr>
      </p:pic>
      <p:sp>
        <p:nvSpPr>
          <p:cNvPr id="5" name="Tekstvak 4"/>
          <p:cNvSpPr txBox="1"/>
          <p:nvPr/>
        </p:nvSpPr>
        <p:spPr>
          <a:xfrm>
            <a:off x="611560" y="6093296"/>
            <a:ext cx="3744416" cy="276999"/>
          </a:xfrm>
          <a:prstGeom prst="rect">
            <a:avLst/>
          </a:prstGeom>
          <a:noFill/>
        </p:spPr>
        <p:txBody>
          <a:bodyPr wrap="square" rtlCol="0">
            <a:spAutoFit/>
          </a:bodyPr>
          <a:lstStyle/>
          <a:p>
            <a:r>
              <a:rPr lang="nl-NL" sz="1200" i="1" dirty="0" smtClean="0"/>
              <a:t>Beeld </a:t>
            </a:r>
            <a:r>
              <a:rPr lang="de-DE" sz="1200" i="1" dirty="0" smtClean="0"/>
              <a:t>© </a:t>
            </a:r>
            <a:r>
              <a:rPr lang="de-DE" sz="1200" i="1" dirty="0" err="1" smtClean="0"/>
              <a:t>kinderopvangtotaal</a:t>
            </a:r>
            <a:r>
              <a:rPr lang="de-DE" sz="1200" i="1" dirty="0" smtClean="0"/>
              <a:t> </a:t>
            </a:r>
            <a:endParaRPr lang="nl-NL" sz="1200" i="1" dirty="0"/>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6231795"/>
            <a:ext cx="1451284" cy="504000"/>
          </a:xfrm>
          <a:prstGeom prst="rect">
            <a:avLst/>
          </a:prstGeom>
        </p:spPr>
      </p:pic>
    </p:spTree>
    <p:extLst>
      <p:ext uri="{BB962C8B-B14F-4D97-AF65-F5344CB8AC3E}">
        <p14:creationId xmlns:p14="http://schemas.microsoft.com/office/powerpoint/2010/main" val="2651981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rgbClr val="E6169C"/>
                </a:solidFill>
              </a:rPr>
              <a:t>De ontwikkeling van het jonge kind</a:t>
            </a:r>
            <a:endParaRPr lang="nl-NL" dirty="0">
              <a:solidFill>
                <a:srgbClr val="E6169C"/>
              </a:solidFill>
            </a:endParaRPr>
          </a:p>
        </p:txBody>
      </p:sp>
      <p:sp>
        <p:nvSpPr>
          <p:cNvPr id="3" name="Tijdelijke aanduiding voor inhoud 2"/>
          <p:cNvSpPr>
            <a:spLocks noGrp="1"/>
          </p:cNvSpPr>
          <p:nvPr>
            <p:ph idx="1"/>
          </p:nvPr>
        </p:nvSpPr>
        <p:spPr/>
        <p:txBody>
          <a:bodyPr>
            <a:normAutofit fontScale="92500" lnSpcReduction="20000"/>
          </a:bodyPr>
          <a:lstStyle/>
          <a:p>
            <a:r>
              <a:rPr lang="nl-NL" b="1" dirty="0" smtClean="0">
                <a:solidFill>
                  <a:srgbClr val="FF6600"/>
                </a:solidFill>
              </a:rPr>
              <a:t>0-2 jaar</a:t>
            </a:r>
            <a:r>
              <a:rPr lang="nl-NL" dirty="0" smtClean="0"/>
              <a:t>: waak-slaapritme, concentratie, spreken, bewegen, coördinatie (+ </a:t>
            </a:r>
            <a:r>
              <a:rPr lang="nl-NL" i="1" dirty="0" smtClean="0"/>
              <a:t>zelfregulering)</a:t>
            </a:r>
            <a:endParaRPr lang="nl-NL" dirty="0" smtClean="0"/>
          </a:p>
          <a:p>
            <a:pPr marL="0" indent="0">
              <a:buNone/>
            </a:pPr>
            <a:endParaRPr lang="nl-NL" dirty="0" smtClean="0"/>
          </a:p>
          <a:p>
            <a:r>
              <a:rPr lang="nl-NL" b="1" dirty="0" smtClean="0">
                <a:solidFill>
                  <a:schemeClr val="accent4"/>
                </a:solidFill>
              </a:rPr>
              <a:t>3-6 </a:t>
            </a:r>
            <a:r>
              <a:rPr lang="nl-NL" b="1" dirty="0">
                <a:solidFill>
                  <a:schemeClr val="accent4"/>
                </a:solidFill>
              </a:rPr>
              <a:t>jaar</a:t>
            </a:r>
            <a:r>
              <a:rPr lang="nl-NL" b="1" dirty="0" smtClean="0">
                <a:solidFill>
                  <a:schemeClr val="accent4"/>
                </a:solidFill>
              </a:rPr>
              <a:t>: </a:t>
            </a:r>
            <a:r>
              <a:rPr lang="nl-NL" dirty="0"/>
              <a:t>concentratie, </a:t>
            </a:r>
            <a:r>
              <a:rPr lang="nl-NL" dirty="0" smtClean="0"/>
              <a:t>zelfregulering, </a:t>
            </a:r>
            <a:r>
              <a:rPr lang="nl-NL" dirty="0"/>
              <a:t>taalontwikkeling, </a:t>
            </a:r>
            <a:r>
              <a:rPr lang="nl-NL" dirty="0" smtClean="0"/>
              <a:t>motoriek, ik en de wereld (klein) </a:t>
            </a:r>
            <a:endParaRPr lang="nl-NL" dirty="0"/>
          </a:p>
          <a:p>
            <a:pPr marL="0" indent="0">
              <a:buNone/>
            </a:pPr>
            <a:endParaRPr lang="nl-NL" dirty="0" smtClean="0"/>
          </a:p>
          <a:p>
            <a:r>
              <a:rPr lang="nl-NL" b="1" dirty="0" smtClean="0">
                <a:solidFill>
                  <a:schemeClr val="accent5"/>
                </a:solidFill>
              </a:rPr>
              <a:t>6-12 jaar: </a:t>
            </a:r>
            <a:r>
              <a:rPr lang="nl-NL" dirty="0" smtClean="0"/>
              <a:t>concentratie, zelfregulering,  schoolse taken, ik en de </a:t>
            </a:r>
            <a:r>
              <a:rPr lang="nl-NL" dirty="0" smtClean="0">
                <a:solidFill>
                  <a:schemeClr val="tx1"/>
                </a:solidFill>
              </a:rPr>
              <a:t>wereld (groot) </a:t>
            </a:r>
          </a:p>
          <a:p>
            <a:endParaRPr lang="nl-NL" dirty="0">
              <a:solidFill>
                <a:schemeClr val="tx1"/>
              </a:solidFill>
            </a:endParaRPr>
          </a:p>
          <a:p>
            <a:r>
              <a:rPr lang="nl-NL" b="1" dirty="0">
                <a:solidFill>
                  <a:schemeClr val="tx1"/>
                </a:solidFill>
              </a:rPr>
              <a:t>Zelfregulering</a:t>
            </a:r>
            <a:r>
              <a:rPr lang="nl-NL" dirty="0">
                <a:solidFill>
                  <a:schemeClr val="tx1"/>
                </a:solidFill>
              </a:rPr>
              <a:t>: </a:t>
            </a:r>
            <a:r>
              <a:rPr lang="nl-NL" dirty="0" smtClean="0">
                <a:solidFill>
                  <a:schemeClr val="tx1"/>
                </a:solidFill>
              </a:rPr>
              <a:t>een </a:t>
            </a:r>
            <a:r>
              <a:rPr lang="nl-NL" dirty="0">
                <a:solidFill>
                  <a:schemeClr val="tx1"/>
                </a:solidFill>
              </a:rPr>
              <a:t>taak of proces doelgericht </a:t>
            </a:r>
            <a:r>
              <a:rPr lang="nl-NL" dirty="0" smtClean="0">
                <a:solidFill>
                  <a:schemeClr val="tx1"/>
                </a:solidFill>
              </a:rPr>
              <a:t>voltooien </a:t>
            </a:r>
            <a:r>
              <a:rPr lang="nl-NL" dirty="0">
                <a:solidFill>
                  <a:schemeClr val="tx1"/>
                </a:solidFill>
              </a:rPr>
              <a:t>en </a:t>
            </a:r>
            <a:r>
              <a:rPr lang="nl-NL" dirty="0" smtClean="0">
                <a:solidFill>
                  <a:schemeClr val="tx1"/>
                </a:solidFill>
              </a:rPr>
              <a:t>verantwoordelijkheid </a:t>
            </a:r>
            <a:r>
              <a:rPr lang="nl-NL" dirty="0">
                <a:solidFill>
                  <a:schemeClr val="tx1"/>
                </a:solidFill>
              </a:rPr>
              <a:t>nemen voor het eigen handelen</a:t>
            </a:r>
            <a:r>
              <a:rPr lang="nl-NL" dirty="0" smtClean="0">
                <a:solidFill>
                  <a:schemeClr val="tx1"/>
                </a:solidFill>
              </a:rPr>
              <a:t>. Van </a:t>
            </a:r>
            <a:r>
              <a:rPr lang="nl-NL" dirty="0">
                <a:solidFill>
                  <a:schemeClr val="tx1"/>
                </a:solidFill>
              </a:rPr>
              <a:t>peuter tot puber </a:t>
            </a:r>
            <a:r>
              <a:rPr lang="nl-NL" dirty="0" smtClean="0">
                <a:solidFill>
                  <a:schemeClr val="tx1"/>
                </a:solidFill>
              </a:rPr>
              <a:t>groeit de zelfregulering en zorgt daardoor </a:t>
            </a:r>
            <a:r>
              <a:rPr lang="nl-NL" dirty="0">
                <a:solidFill>
                  <a:schemeClr val="tx1"/>
                </a:solidFill>
              </a:rPr>
              <a:t>dat het werkgeheugen verbetert, dat kinderen hun emotionele reacties steeds beter in goede banen kunnen leiden en dat ze steeds beter leren </a:t>
            </a:r>
            <a:r>
              <a:rPr lang="nl-NL" dirty="0" smtClean="0">
                <a:solidFill>
                  <a:schemeClr val="tx1"/>
                </a:solidFill>
              </a:rPr>
              <a:t>plannen en vooruitdenken. Bron</a:t>
            </a:r>
            <a:r>
              <a:rPr lang="nl-NL" dirty="0">
                <a:solidFill>
                  <a:schemeClr val="tx1"/>
                </a:solidFill>
              </a:rPr>
              <a:t>: 2018 O21.</a:t>
            </a:r>
            <a:r>
              <a:rPr lang="nl-NL" dirty="0" smtClean="0">
                <a:solidFill>
                  <a:schemeClr val="tx1"/>
                </a:solidFill>
              </a:rPr>
              <a:t>nu</a:t>
            </a:r>
          </a:p>
          <a:p>
            <a:endParaRPr lang="nl-NL" dirty="0" smtClean="0">
              <a:solidFill>
                <a:schemeClr val="tx1"/>
              </a:solidFill>
            </a:endParaRPr>
          </a:p>
          <a:p>
            <a:endParaRPr lang="nl-NL" dirty="0">
              <a:solidFill>
                <a:schemeClr val="tx1"/>
              </a:solidFill>
            </a:endParaRPr>
          </a:p>
          <a:p>
            <a:endParaRPr lang="nl-NL" dirty="0" smtClean="0">
              <a:solidFill>
                <a:schemeClr val="tx1"/>
              </a:solidFill>
            </a:endParaRPr>
          </a:p>
          <a:p>
            <a:endParaRPr lang="nl-NL" dirty="0">
              <a:solidFill>
                <a:schemeClr val="tx1"/>
              </a:solidFill>
            </a:endParaRPr>
          </a:p>
          <a:p>
            <a:endParaRPr lang="nl-NL" dirty="0" smtClean="0">
              <a:solidFill>
                <a:schemeClr val="tx1"/>
              </a:solidFill>
            </a:endParaRPr>
          </a:p>
          <a:p>
            <a:endParaRPr lang="nl-NL" dirty="0" smtClean="0">
              <a:solidFill>
                <a:schemeClr val="tx1"/>
              </a:solidFill>
            </a:endParaRPr>
          </a:p>
          <a:p>
            <a:pPr marL="0" indent="0">
              <a:buNone/>
            </a:pPr>
            <a:endParaRPr lang="nl-NL" dirty="0"/>
          </a:p>
          <a:p>
            <a:pPr marL="0" indent="0">
              <a:buNone/>
            </a:pPr>
            <a:endParaRPr lang="nl-NL" dirty="0" smtClean="0"/>
          </a:p>
          <a:p>
            <a:pPr marL="0" indent="0">
              <a:buNone/>
            </a:pPr>
            <a:endParaRPr lang="nl-NL" dirty="0" smtClean="0"/>
          </a:p>
          <a:p>
            <a:pPr marL="0" indent="0">
              <a:buNone/>
            </a:pPr>
            <a:endParaRPr lang="nl-NL" dirty="0" smtClean="0"/>
          </a:p>
          <a:p>
            <a:pPr marL="0" indent="0">
              <a:buNone/>
            </a:pPr>
            <a:endParaRPr lang="nl-NL" dirty="0" smtClean="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60" y="6113805"/>
            <a:ext cx="1451284" cy="504000"/>
          </a:xfrm>
          <a:prstGeom prst="rect">
            <a:avLst/>
          </a:prstGeom>
        </p:spPr>
      </p:pic>
    </p:spTree>
    <p:extLst>
      <p:ext uri="{BB962C8B-B14F-4D97-AF65-F5344CB8AC3E}">
        <p14:creationId xmlns:p14="http://schemas.microsoft.com/office/powerpoint/2010/main" val="2747727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angepast 2">
      <a:dk1>
        <a:sysClr val="windowText" lastClr="000000"/>
      </a:dk1>
      <a:lt1>
        <a:sysClr val="window" lastClr="FFFFFF"/>
      </a:lt1>
      <a:dk2>
        <a:srgbClr val="17365D"/>
      </a:dk2>
      <a:lt2>
        <a:srgbClr val="EEECE1"/>
      </a:lt2>
      <a:accent1>
        <a:srgbClr val="17365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TotalTime>
  <Words>1243</Words>
  <Application>Microsoft Office PowerPoint</Application>
  <PresentationFormat>Diavoorstelling (4:3)</PresentationFormat>
  <Paragraphs>245</Paragraphs>
  <Slides>24</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Mangal</vt:lpstr>
      <vt:lpstr>Wingdings</vt:lpstr>
      <vt:lpstr>Office-thema</vt:lpstr>
      <vt:lpstr>Samen mediawijs! </vt:lpstr>
      <vt:lpstr> Welkom   Carla ’t Hooft Directeur KOK Kinderopvang </vt:lpstr>
      <vt:lpstr>Indeling van de avond (19.30 – 21.30 uur)</vt:lpstr>
      <vt:lpstr>Onderwerpen die aan bod komen </vt:lpstr>
      <vt:lpstr>Zorgen en kansen </vt:lpstr>
      <vt:lpstr>(Samen) spelen </vt:lpstr>
      <vt:lpstr>(Samen) spelen </vt:lpstr>
      <vt:lpstr>De ontwikkeling van het jonge kind</vt:lpstr>
      <vt:lpstr>De ontwikkeling van het jonge kind</vt:lpstr>
      <vt:lpstr>Media + ontwikkeling van het jonge kind</vt:lpstr>
      <vt:lpstr>Begeleiding mediagebruik</vt:lpstr>
      <vt:lpstr>Mediabegeleiding | uit onderzoek blijkt…</vt:lpstr>
      <vt:lpstr>Hoeveel-hoe vaak: het advies</vt:lpstr>
      <vt:lpstr>Hoeveel-hoe vaak: De praktijk</vt:lpstr>
      <vt:lpstr> 9+ De eigen telefoon doet zijn intrede</vt:lpstr>
      <vt:lpstr> Kies geschikte media</vt:lpstr>
      <vt:lpstr>kies geschikte media: de Media diamant</vt:lpstr>
      <vt:lpstr> Kies geschikte GAMES – PEGI </vt:lpstr>
      <vt:lpstr> Mediaopvoeding = toezicht  </vt:lpstr>
      <vt:lpstr> Mediaopvoeding = Afspraken maken</vt:lpstr>
      <vt:lpstr>Tot slot: Handige websites</vt:lpstr>
      <vt:lpstr>Tot slot: tips</vt:lpstr>
      <vt:lpstr>Nathalie Korsman</vt:lpstr>
      <vt:lpstr>pauze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Solange Jacobsen</dc:creator>
  <cp:lastModifiedBy>Daphne Seegers</cp:lastModifiedBy>
  <cp:revision>114</cp:revision>
  <cp:lastPrinted>2018-10-02T10:34:15Z</cp:lastPrinted>
  <dcterms:created xsi:type="dcterms:W3CDTF">2014-02-12T15:46:42Z</dcterms:created>
  <dcterms:modified xsi:type="dcterms:W3CDTF">2018-10-04T18:35:42Z</dcterms:modified>
</cp:coreProperties>
</file>