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304" r:id="rId3"/>
    <p:sldId id="305" r:id="rId4"/>
    <p:sldId id="306" r:id="rId5"/>
    <p:sldId id="307" r:id="rId6"/>
    <p:sldId id="308" r:id="rId7"/>
    <p:sldId id="312" r:id="rId8"/>
    <p:sldId id="297" r:id="rId9"/>
    <p:sldId id="298" r:id="rId10"/>
    <p:sldId id="299" r:id="rId11"/>
    <p:sldId id="301" r:id="rId12"/>
    <p:sldId id="311" r:id="rId13"/>
    <p:sldId id="309" r:id="rId14"/>
    <p:sldId id="310" r:id="rId15"/>
    <p:sldId id="313" r:id="rId16"/>
    <p:sldId id="303" r:id="rId17"/>
  </p:sldIdLst>
  <p:sldSz cx="9144000" cy="6858000" type="screen4x3"/>
  <p:notesSz cx="7010400" cy="9296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p15:clr>
            <a:srgbClr val="A4A3A4"/>
          </p15:clr>
        </p15:guide>
        <p15:guide id="2" pos="2607">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2483"/>
    <a:srgbClr val="E6007E"/>
    <a:srgbClr val="E6269C"/>
    <a:srgbClr val="7478CA"/>
    <a:srgbClr val="393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48" autoAdjust="0"/>
  </p:normalViewPr>
  <p:slideViewPr>
    <p:cSldViewPr>
      <p:cViewPr varScale="1">
        <p:scale>
          <a:sx n="82" d="100"/>
          <a:sy n="82" d="100"/>
        </p:scale>
        <p:origin x="834" y="84"/>
      </p:cViewPr>
      <p:guideLst>
        <p:guide orient="horz" pos="2296"/>
        <p:guide pos="2607"/>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32" y="-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theme" Target="../theme/theme3.xml"/><Relationship Id="rId5" Type="http://schemas.openxmlformats.org/officeDocument/2006/relationships/image" Target="../media/image5.png"/><Relationship Id="rId4" Type="http://schemas.openxmlformats.org/officeDocument/2006/relationships/image" Target="../media/image4.pn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nl-NL"/>
          </a:p>
        </p:txBody>
      </p:sp>
      <p:sp>
        <p:nvSpPr>
          <p:cNvPr id="4" name="Tijdelijke aanduiding voor voettekst 3"/>
          <p:cNvSpPr>
            <a:spLocks noGrp="1"/>
          </p:cNvSpPr>
          <p:nvPr>
            <p:ph type="ftr" sz="quarter" idx="2"/>
          </p:nvPr>
        </p:nvSpPr>
        <p:spPr>
          <a:xfrm>
            <a:off x="0" y="8829967"/>
            <a:ext cx="3037840" cy="46482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970938" y="8829967"/>
            <a:ext cx="3037840" cy="464820"/>
          </a:xfrm>
          <a:prstGeom prst="rect">
            <a:avLst/>
          </a:prstGeom>
        </p:spPr>
        <p:txBody>
          <a:bodyPr vert="horz" lIns="91440" tIns="45720" rIns="91440" bIns="45720" rtlCol="0" anchor="b"/>
          <a:lstStyle>
            <a:lvl1pPr algn="r">
              <a:defRPr sz="1200"/>
            </a:lvl1pPr>
          </a:lstStyle>
          <a:p>
            <a:fld id="{9E9AD033-1030-4352-909A-E505C7E02351}" type="slidenum">
              <a:rPr lang="nl-NL" smtClean="0"/>
              <a:pPr/>
              <a:t>‹nr.›</a:t>
            </a:fld>
            <a:endParaRPr lang="nl-NL"/>
          </a:p>
        </p:txBody>
      </p:sp>
      <p:pic>
        <p:nvPicPr>
          <p:cNvPr id="6" name="Afbeelding 5" descr="logo Bureau Jeugd &amp; Media RGB.jpg"/>
          <p:cNvPicPr>
            <a:picLocks noChangeAspect="1"/>
          </p:cNvPicPr>
          <p:nvPr/>
        </p:nvPicPr>
        <p:blipFill>
          <a:blip r:embed="rId2" cstate="print"/>
          <a:stretch>
            <a:fillRect/>
          </a:stretch>
        </p:blipFill>
        <p:spPr>
          <a:xfrm>
            <a:off x="4682932" y="146416"/>
            <a:ext cx="1772093" cy="548544"/>
          </a:xfrm>
          <a:prstGeom prst="rect">
            <a:avLst/>
          </a:prstGeom>
        </p:spPr>
      </p:pic>
      <p:pic>
        <p:nvPicPr>
          <p:cNvPr id="7" name="Picture 2"/>
          <p:cNvPicPr>
            <a:picLocks noChangeAspect="1" noChangeArrowheads="1"/>
          </p:cNvPicPr>
          <p:nvPr/>
        </p:nvPicPr>
        <p:blipFill>
          <a:blip r:embed="rId3" cstate="print"/>
          <a:srcRect/>
          <a:stretch>
            <a:fillRect/>
          </a:stretch>
        </p:blipFill>
        <p:spPr bwMode="auto">
          <a:xfrm>
            <a:off x="3420641" y="8776687"/>
            <a:ext cx="404196" cy="451608"/>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3946704" y="8813840"/>
            <a:ext cx="190329" cy="414456"/>
          </a:xfrm>
          <a:prstGeom prst="rect">
            <a:avLst/>
          </a:prstGeom>
          <a:noFill/>
          <a:ln w="9525">
            <a:noFill/>
            <a:miter lim="800000"/>
            <a:headEnd/>
            <a:tailEnd/>
          </a:ln>
        </p:spPr>
      </p:pic>
      <p:pic>
        <p:nvPicPr>
          <p:cNvPr id="9" name="Picture 3"/>
          <p:cNvPicPr>
            <a:picLocks noChangeAspect="1" noChangeArrowheads="1"/>
          </p:cNvPicPr>
          <p:nvPr/>
        </p:nvPicPr>
        <p:blipFill>
          <a:blip r:embed="rId5" cstate="print"/>
          <a:srcRect/>
          <a:stretch>
            <a:fillRect/>
          </a:stretch>
        </p:blipFill>
        <p:spPr bwMode="auto">
          <a:xfrm>
            <a:off x="2824490" y="8789047"/>
            <a:ext cx="419343" cy="436021"/>
          </a:xfrm>
          <a:prstGeom prst="rect">
            <a:avLst/>
          </a:prstGeom>
          <a:noFill/>
          <a:ln w="9525">
            <a:noFill/>
            <a:miter lim="800000"/>
            <a:headEnd/>
            <a:tailEnd/>
          </a:ln>
        </p:spPr>
      </p:pic>
    </p:spTree>
    <p:extLst>
      <p:ext uri="{BB962C8B-B14F-4D97-AF65-F5344CB8AC3E}">
        <p14:creationId xmlns:p14="http://schemas.microsoft.com/office/powerpoint/2010/main" val="1157801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theme" Target="../theme/theme2.xml"/><Relationship Id="rId5" Type="http://schemas.openxmlformats.org/officeDocument/2006/relationships/image" Target="../media/image5.png"/><Relationship Id="rId4" Type="http://schemas.openxmlformats.org/officeDocument/2006/relationships/image" Target="../media/image4.png"/></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2033037" y="0"/>
            <a:ext cx="3037840" cy="464820"/>
          </a:xfrm>
          <a:prstGeom prst="rect">
            <a:avLst/>
          </a:prstGeom>
        </p:spPr>
        <p:txBody>
          <a:bodyPr vert="horz" lIns="91440" tIns="45720" rIns="91440" bIns="45720" rtlCol="0"/>
          <a:lstStyle>
            <a:lvl1pPr algn="ctr">
              <a:defRPr sz="1200"/>
            </a:lvl1pPr>
          </a:lstStyle>
          <a:p>
            <a:fld id="{80F3A91C-9510-46F0-AE24-1F31EED21761}" type="datetimeFigureOut">
              <a:rPr lang="nl-NL" smtClean="0"/>
              <a:pPr/>
              <a:t>2-10-2018</a:t>
            </a:fld>
            <a:endParaRPr lang="nl-NL"/>
          </a:p>
        </p:txBody>
      </p:sp>
      <p:sp>
        <p:nvSpPr>
          <p:cNvPr id="4" name="Tijdelijke aanduiding voor dia-afbeelding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22CA5D2A-F8DF-4114-B7D4-769F7A137F05}" type="slidenum">
              <a:rPr lang="nl-NL" smtClean="0"/>
              <a:pPr/>
              <a:t>‹nr.›</a:t>
            </a:fld>
            <a:endParaRPr lang="nl-NL"/>
          </a:p>
        </p:txBody>
      </p:sp>
      <p:pic>
        <p:nvPicPr>
          <p:cNvPr id="8" name="Afbeelding 7" descr="logo Bureau Jeugd &amp; Media RGB.jpg"/>
          <p:cNvPicPr>
            <a:picLocks noChangeAspect="1"/>
          </p:cNvPicPr>
          <p:nvPr/>
        </p:nvPicPr>
        <p:blipFill>
          <a:blip r:embed="rId2" cstate="print"/>
          <a:stretch>
            <a:fillRect/>
          </a:stretch>
        </p:blipFill>
        <p:spPr>
          <a:xfrm>
            <a:off x="4682932" y="146416"/>
            <a:ext cx="1772093" cy="548544"/>
          </a:xfrm>
          <a:prstGeom prst="rect">
            <a:avLst/>
          </a:prstGeom>
        </p:spPr>
      </p:pic>
      <p:pic>
        <p:nvPicPr>
          <p:cNvPr id="9" name="Picture 2"/>
          <p:cNvPicPr>
            <a:picLocks noChangeAspect="1" noChangeArrowheads="1"/>
          </p:cNvPicPr>
          <p:nvPr/>
        </p:nvPicPr>
        <p:blipFill>
          <a:blip r:embed="rId3" cstate="print"/>
          <a:srcRect/>
          <a:stretch>
            <a:fillRect/>
          </a:stretch>
        </p:blipFill>
        <p:spPr bwMode="auto">
          <a:xfrm>
            <a:off x="3420641" y="8776687"/>
            <a:ext cx="404196" cy="451608"/>
          </a:xfrm>
          <a:prstGeom prst="rect">
            <a:avLst/>
          </a:prstGeom>
          <a:noFill/>
          <a:ln w="9525">
            <a:noFill/>
            <a:miter lim="800000"/>
            <a:headEnd/>
            <a:tailEnd/>
          </a:ln>
        </p:spPr>
      </p:pic>
      <p:pic>
        <p:nvPicPr>
          <p:cNvPr id="10" name="Picture 3"/>
          <p:cNvPicPr>
            <a:picLocks noChangeAspect="1" noChangeArrowheads="1"/>
          </p:cNvPicPr>
          <p:nvPr/>
        </p:nvPicPr>
        <p:blipFill>
          <a:blip r:embed="rId4" cstate="print"/>
          <a:srcRect/>
          <a:stretch>
            <a:fillRect/>
          </a:stretch>
        </p:blipFill>
        <p:spPr bwMode="auto">
          <a:xfrm>
            <a:off x="3946704" y="8813840"/>
            <a:ext cx="190329" cy="414456"/>
          </a:xfrm>
          <a:prstGeom prst="rect">
            <a:avLst/>
          </a:prstGeom>
          <a:noFill/>
          <a:ln w="9525">
            <a:noFill/>
            <a:miter lim="800000"/>
            <a:headEnd/>
            <a:tailEnd/>
          </a:ln>
        </p:spPr>
      </p:pic>
      <p:pic>
        <p:nvPicPr>
          <p:cNvPr id="11" name="Picture 3"/>
          <p:cNvPicPr>
            <a:picLocks noChangeAspect="1" noChangeArrowheads="1"/>
          </p:cNvPicPr>
          <p:nvPr/>
        </p:nvPicPr>
        <p:blipFill>
          <a:blip r:embed="rId5" cstate="print"/>
          <a:srcRect/>
          <a:stretch>
            <a:fillRect/>
          </a:stretch>
        </p:blipFill>
        <p:spPr bwMode="auto">
          <a:xfrm>
            <a:off x="2824490" y="8789047"/>
            <a:ext cx="419343" cy="436021"/>
          </a:xfrm>
          <a:prstGeom prst="rect">
            <a:avLst/>
          </a:prstGeom>
          <a:noFill/>
          <a:ln w="9525">
            <a:noFill/>
            <a:miter lim="800000"/>
            <a:headEnd/>
            <a:tailEnd/>
          </a:ln>
        </p:spPr>
      </p:pic>
    </p:spTree>
    <p:extLst>
      <p:ext uri="{BB962C8B-B14F-4D97-AF65-F5344CB8AC3E}">
        <p14:creationId xmlns:p14="http://schemas.microsoft.com/office/powerpoint/2010/main" val="977009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2CA5D2A-F8DF-4114-B7D4-769F7A137F05}" type="slidenum">
              <a:rPr lang="nl-NL" smtClean="0"/>
              <a:pPr/>
              <a:t>4</a:t>
            </a:fld>
            <a:endParaRPr lang="nl-NL"/>
          </a:p>
        </p:txBody>
      </p:sp>
    </p:spTree>
    <p:extLst>
      <p:ext uri="{BB962C8B-B14F-4D97-AF65-F5344CB8AC3E}">
        <p14:creationId xmlns:p14="http://schemas.microsoft.com/office/powerpoint/2010/main" val="3863887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2CA5D2A-F8DF-4114-B7D4-769F7A137F05}" type="slidenum">
              <a:rPr lang="nl-NL" smtClean="0"/>
              <a:pPr/>
              <a:t>13</a:t>
            </a:fld>
            <a:endParaRPr lang="nl-NL"/>
          </a:p>
        </p:txBody>
      </p:sp>
    </p:spTree>
    <p:extLst>
      <p:ext uri="{BB962C8B-B14F-4D97-AF65-F5344CB8AC3E}">
        <p14:creationId xmlns:p14="http://schemas.microsoft.com/office/powerpoint/2010/main" val="1482175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2CA5D2A-F8DF-4114-B7D4-769F7A137F05}" type="slidenum">
              <a:rPr lang="nl-NL" smtClean="0"/>
              <a:pPr/>
              <a:t>14</a:t>
            </a:fld>
            <a:endParaRPr lang="nl-NL"/>
          </a:p>
        </p:txBody>
      </p:sp>
    </p:spTree>
    <p:extLst>
      <p:ext uri="{BB962C8B-B14F-4D97-AF65-F5344CB8AC3E}">
        <p14:creationId xmlns:p14="http://schemas.microsoft.com/office/powerpoint/2010/main" val="368104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2CA5D2A-F8DF-4114-B7D4-769F7A137F05}" type="slidenum">
              <a:rPr lang="nl-NL" smtClean="0"/>
              <a:pPr/>
              <a:t>15</a:t>
            </a:fld>
            <a:endParaRPr lang="nl-NL"/>
          </a:p>
        </p:txBody>
      </p:sp>
    </p:spTree>
    <p:extLst>
      <p:ext uri="{BB962C8B-B14F-4D97-AF65-F5344CB8AC3E}">
        <p14:creationId xmlns:p14="http://schemas.microsoft.com/office/powerpoint/2010/main" val="2835477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331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dirty="0" smtClean="0"/>
          </a:p>
        </p:txBody>
      </p:sp>
      <p:sp>
        <p:nvSpPr>
          <p:cNvPr id="13315"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726C36-4F21-4596-BFA9-E95B449BD314}" type="slidenum">
              <a:rPr lang="nl-NL">
                <a:cs typeface="Arial" charset="0"/>
              </a:rPr>
              <a:pPr fontAlgn="base">
                <a:spcBef>
                  <a:spcPct val="0"/>
                </a:spcBef>
                <a:spcAft>
                  <a:spcPct val="0"/>
                </a:spcAft>
                <a:defRPr/>
              </a:pPr>
              <a:t>16</a:t>
            </a:fld>
            <a:endParaRPr lang="nl-NL">
              <a:cs typeface="Arial" charset="0"/>
            </a:endParaRPr>
          </a:p>
        </p:txBody>
      </p:sp>
    </p:spTree>
    <p:extLst>
      <p:ext uri="{BB962C8B-B14F-4D97-AF65-F5344CB8AC3E}">
        <p14:creationId xmlns:p14="http://schemas.microsoft.com/office/powerpoint/2010/main" val="33902430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1" y="5157192"/>
            <a:ext cx="2205629" cy="1656184"/>
          </a:xfrm>
          <a:prstGeom prst="rect">
            <a:avLst/>
          </a:prstGeom>
          <a:noFill/>
          <a:ln w="9525">
            <a:noFill/>
            <a:miter lim="800000"/>
            <a:headEnd/>
            <a:tailEnd/>
          </a:ln>
        </p:spPr>
      </p:pic>
      <p:sp>
        <p:nvSpPr>
          <p:cNvPr id="2" name="Titel 1"/>
          <p:cNvSpPr>
            <a:spLocks noGrp="1"/>
          </p:cNvSpPr>
          <p:nvPr>
            <p:ph type="ctrTitle"/>
          </p:nvPr>
        </p:nvSpPr>
        <p:spPr>
          <a:xfrm>
            <a:off x="685800" y="2130425"/>
            <a:ext cx="7772400" cy="1470025"/>
          </a:xfrm>
        </p:spPr>
        <p:txBody>
          <a:bodyPr/>
          <a:lstStyle>
            <a:lvl1pPr>
              <a:defRPr b="1">
                <a:solidFill>
                  <a:srgbClr val="393E96"/>
                </a:solidFill>
              </a:defRPr>
            </a:lvl1pPr>
          </a:lstStyle>
          <a:p>
            <a:r>
              <a:rPr lang="nl-NL" dirty="0" smtClean="0"/>
              <a:t>Klik om de stijl te bewerken</a:t>
            </a:r>
            <a:endParaRPr lang="nl-NL" dirty="0"/>
          </a:p>
        </p:txBody>
      </p:sp>
      <p:sp>
        <p:nvSpPr>
          <p:cNvPr id="3" name="Ondertitel 2"/>
          <p:cNvSpPr>
            <a:spLocks noGrp="1"/>
          </p:cNvSpPr>
          <p:nvPr>
            <p:ph type="subTitle" idx="1"/>
          </p:nvPr>
        </p:nvSpPr>
        <p:spPr>
          <a:xfrm>
            <a:off x="1371600" y="3284984"/>
            <a:ext cx="6400800" cy="648072"/>
          </a:xfrm>
        </p:spPr>
        <p:txBody>
          <a:bodyPr>
            <a:noAutofit/>
          </a:bodyPr>
          <a:lstStyle>
            <a:lvl1pPr marL="0" indent="0" algn="ctr" defTabSz="914400" rtl="0" eaLnBrk="1" latinLnBrk="0" hangingPunct="1">
              <a:spcBef>
                <a:spcPct val="0"/>
              </a:spcBef>
              <a:buNone/>
              <a:defRPr lang="nl-NL" sz="3200" b="1" kern="1200" dirty="0">
                <a:solidFill>
                  <a:srgbClr val="7478CA"/>
                </a:solidFill>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het opmaakprofiel van de modelondertitel te bewerken</a:t>
            </a:r>
            <a:endParaRPr lang="nl-NL" dirty="0"/>
          </a:p>
        </p:txBody>
      </p:sp>
      <p:pic>
        <p:nvPicPr>
          <p:cNvPr id="7" name="Afbeelding 6" descr="logo Bureau Jeugd &amp; Media RGB.jpg"/>
          <p:cNvPicPr>
            <a:picLocks noChangeAspect="1"/>
          </p:cNvPicPr>
          <p:nvPr userDrawn="1"/>
        </p:nvPicPr>
        <p:blipFill>
          <a:blip r:embed="rId3" cstate="print"/>
          <a:stretch>
            <a:fillRect/>
          </a:stretch>
        </p:blipFill>
        <p:spPr>
          <a:xfrm>
            <a:off x="4757352" y="260648"/>
            <a:ext cx="3790376" cy="1179708"/>
          </a:xfrm>
          <a:prstGeom prst="rect">
            <a:avLst/>
          </a:prstGeom>
        </p:spPr>
      </p:pic>
      <p:pic>
        <p:nvPicPr>
          <p:cNvPr id="1026" name="Picture 2"/>
          <p:cNvPicPr>
            <a:picLocks noChangeAspect="1" noChangeArrowheads="1"/>
          </p:cNvPicPr>
          <p:nvPr userDrawn="1"/>
        </p:nvPicPr>
        <p:blipFill>
          <a:blip r:embed="rId4" cstate="print"/>
          <a:srcRect/>
          <a:stretch>
            <a:fillRect/>
          </a:stretch>
        </p:blipFill>
        <p:spPr bwMode="auto">
          <a:xfrm>
            <a:off x="2339752" y="5517232"/>
            <a:ext cx="1140036" cy="1280721"/>
          </a:xfrm>
          <a:prstGeom prst="rect">
            <a:avLst/>
          </a:prstGeom>
          <a:noFill/>
          <a:ln w="9525">
            <a:noFill/>
            <a:miter lim="800000"/>
            <a:headEnd/>
            <a:tailEnd/>
          </a:ln>
        </p:spPr>
      </p:pic>
      <p:pic>
        <p:nvPicPr>
          <p:cNvPr id="1027" name="Picture 3"/>
          <p:cNvPicPr>
            <a:picLocks noChangeAspect="1" noChangeArrowheads="1"/>
          </p:cNvPicPr>
          <p:nvPr userDrawn="1"/>
        </p:nvPicPr>
        <p:blipFill>
          <a:blip r:embed="rId5" cstate="print"/>
          <a:srcRect/>
          <a:stretch>
            <a:fillRect/>
          </a:stretch>
        </p:blipFill>
        <p:spPr bwMode="auto">
          <a:xfrm>
            <a:off x="3603128" y="5638014"/>
            <a:ext cx="536824" cy="1175362"/>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0FEBE1D-CE88-4804-B89F-827E70585285}" type="datetimeFigureOut">
              <a:rPr lang="nl-NL" smtClean="0"/>
              <a:pPr/>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0FEBE1D-CE88-4804-B89F-827E70585285}" type="datetimeFigureOut">
              <a:rPr lang="nl-NL" smtClean="0"/>
              <a:pPr/>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8" name="Parallellogram 7"/>
          <p:cNvSpPr/>
          <p:nvPr userDrawn="1"/>
        </p:nvSpPr>
        <p:spPr>
          <a:xfrm>
            <a:off x="467544" y="404664"/>
            <a:ext cx="8270056" cy="792088"/>
          </a:xfrm>
          <a:prstGeom prst="parallelogram">
            <a:avLst/>
          </a:prstGeom>
          <a:solidFill>
            <a:schemeClr val="bg1"/>
          </a:solidFill>
          <a:ln w="3175">
            <a:solidFill>
              <a:srgbClr val="393E9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11560" y="418654"/>
            <a:ext cx="8075240" cy="994122"/>
          </a:xfrm>
        </p:spPr>
        <p:txBody>
          <a:bodyPr>
            <a:normAutofit/>
          </a:bodyPr>
          <a:lstStyle>
            <a:lvl1pPr algn="l" defTabSz="914400" rtl="0" eaLnBrk="1" latinLnBrk="0" hangingPunct="1">
              <a:spcBef>
                <a:spcPct val="0"/>
              </a:spcBef>
              <a:buNone/>
              <a:defRPr lang="nl-NL" sz="2600" b="1" kern="1200" cap="all" baseline="0" dirty="0">
                <a:solidFill>
                  <a:srgbClr val="393E96"/>
                </a:solidFill>
                <a:latin typeface="+mj-lt"/>
                <a:ea typeface="+mj-ea"/>
                <a:cs typeface="+mj-cs"/>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609600" y="1600200"/>
            <a:ext cx="8077200" cy="4525963"/>
          </a:xfrm>
        </p:spPr>
        <p:txBody>
          <a:bodyPr/>
          <a:lstStyle>
            <a:lvl1pPr algn="l" defTabSz="914400" rtl="0" eaLnBrk="1" latinLnBrk="0" hangingPunct="1">
              <a:spcBef>
                <a:spcPct val="0"/>
              </a:spcBef>
              <a:buClr>
                <a:srgbClr val="7478CA"/>
              </a:buClr>
              <a:buSzPct val="75000"/>
              <a:buFont typeface="Wingdings" pitchFamily="2" charset="2"/>
              <a:buChar char="Ø"/>
              <a:defRPr lang="nl-NL" sz="2400" b="0" kern="1200" cap="none" baseline="0" dirty="0" smtClean="0">
                <a:solidFill>
                  <a:schemeClr val="tx1">
                    <a:lumMod val="85000"/>
                    <a:lumOff val="15000"/>
                  </a:schemeClr>
                </a:solidFill>
                <a:latin typeface="+mj-lt"/>
                <a:ea typeface="+mj-ea"/>
                <a:cs typeface="+mj-cs"/>
              </a:defRPr>
            </a:lvl1pPr>
            <a:lvl2pPr>
              <a:buClr>
                <a:srgbClr val="7478CA"/>
              </a:buClr>
              <a:buSzPct val="75000"/>
              <a:buFont typeface="Calibri" pitchFamily="34" charset="0"/>
              <a:buChar char="-"/>
              <a:defRPr sz="2200">
                <a:solidFill>
                  <a:srgbClr val="7478CA"/>
                </a:solidFill>
              </a:defRPr>
            </a:lvl2pPr>
            <a:lvl3pPr>
              <a:defRPr sz="2200"/>
            </a:lvl3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pic>
        <p:nvPicPr>
          <p:cNvPr id="10" name="Picture 2"/>
          <p:cNvPicPr>
            <a:picLocks noChangeAspect="1" noChangeArrowheads="1"/>
          </p:cNvPicPr>
          <p:nvPr userDrawn="1"/>
        </p:nvPicPr>
        <p:blipFill>
          <a:blip r:embed="rId2" cstate="print"/>
          <a:srcRect/>
          <a:stretch>
            <a:fillRect/>
          </a:stretch>
        </p:blipFill>
        <p:spPr bwMode="auto">
          <a:xfrm>
            <a:off x="7776990" y="752548"/>
            <a:ext cx="395409" cy="444204"/>
          </a:xfrm>
          <a:prstGeom prst="rect">
            <a:avLst/>
          </a:prstGeom>
          <a:noFill/>
          <a:ln w="9525">
            <a:noFill/>
            <a:miter lim="800000"/>
            <a:headEnd/>
            <a:tailEnd/>
          </a:ln>
        </p:spPr>
      </p:pic>
      <p:pic>
        <p:nvPicPr>
          <p:cNvPr id="11" name="Picture 3"/>
          <p:cNvPicPr>
            <a:picLocks noChangeAspect="1" noChangeArrowheads="1"/>
          </p:cNvPicPr>
          <p:nvPr userDrawn="1"/>
        </p:nvPicPr>
        <p:blipFill>
          <a:blip r:embed="rId3" cstate="print"/>
          <a:srcRect/>
          <a:stretch>
            <a:fillRect/>
          </a:stretch>
        </p:blipFill>
        <p:spPr bwMode="auto">
          <a:xfrm>
            <a:off x="8291618" y="789091"/>
            <a:ext cx="186192" cy="407661"/>
          </a:xfrm>
          <a:prstGeom prst="rect">
            <a:avLst/>
          </a:prstGeom>
          <a:noFill/>
          <a:ln w="9525">
            <a:noFill/>
            <a:miter lim="800000"/>
            <a:headEnd/>
            <a:tailEnd/>
          </a:ln>
        </p:spPr>
      </p:pic>
      <p:pic>
        <p:nvPicPr>
          <p:cNvPr id="2051" name="Picture 3"/>
          <p:cNvPicPr>
            <a:picLocks noChangeAspect="1" noChangeArrowheads="1"/>
          </p:cNvPicPr>
          <p:nvPr userDrawn="1"/>
        </p:nvPicPr>
        <p:blipFill>
          <a:blip r:embed="rId4" cstate="print"/>
          <a:srcRect/>
          <a:stretch>
            <a:fillRect/>
          </a:stretch>
        </p:blipFill>
        <p:spPr bwMode="auto">
          <a:xfrm>
            <a:off x="7193800" y="764704"/>
            <a:ext cx="410226" cy="428873"/>
          </a:xfrm>
          <a:prstGeom prst="rect">
            <a:avLst/>
          </a:prstGeom>
          <a:noFill/>
          <a:ln w="9525">
            <a:noFill/>
            <a:miter lim="800000"/>
            <a:headEnd/>
            <a:tailEnd/>
          </a:ln>
        </p:spPr>
      </p:pic>
      <p:pic>
        <p:nvPicPr>
          <p:cNvPr id="13" name="Afbeelding 12" descr="logo Bureau Jeugd &amp; Media RGB.jpg"/>
          <p:cNvPicPr>
            <a:picLocks noChangeAspect="1"/>
          </p:cNvPicPr>
          <p:nvPr userDrawn="1"/>
        </p:nvPicPr>
        <p:blipFill>
          <a:blip r:embed="rId5" cstate="print"/>
          <a:stretch>
            <a:fillRect/>
          </a:stretch>
        </p:blipFill>
        <p:spPr>
          <a:xfrm>
            <a:off x="6974312" y="6165304"/>
            <a:ext cx="1774152" cy="552183"/>
          </a:xfrm>
          <a:prstGeom prst="rect">
            <a:avLst/>
          </a:prstGeom>
        </p:spPr>
      </p:pic>
      <p:sp>
        <p:nvSpPr>
          <p:cNvPr id="14" name="Rechthoek 13"/>
          <p:cNvSpPr/>
          <p:nvPr userDrawn="1"/>
        </p:nvSpPr>
        <p:spPr>
          <a:xfrm>
            <a:off x="381000" y="332656"/>
            <a:ext cx="304800" cy="8484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p:cNvSpPr/>
          <p:nvPr userDrawn="1"/>
        </p:nvSpPr>
        <p:spPr>
          <a:xfrm>
            <a:off x="611560" y="260648"/>
            <a:ext cx="8136904"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Rechthoek 4"/>
          <p:cNvSpPr/>
          <p:nvPr userDrawn="1"/>
        </p:nvSpPr>
        <p:spPr>
          <a:xfrm>
            <a:off x="1547664" y="1916832"/>
            <a:ext cx="6336704" cy="3168352"/>
          </a:xfrm>
          <a:prstGeom prst="rect">
            <a:avLst/>
          </a:prstGeom>
          <a:solidFill>
            <a:schemeClr val="bg1"/>
          </a:solidFill>
          <a:ln w="3175">
            <a:solidFill>
              <a:srgbClr val="393E9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descr="logo Bureau Jeugd &amp; Media RGB.jpg"/>
          <p:cNvPicPr>
            <a:picLocks noChangeAspect="1"/>
          </p:cNvPicPr>
          <p:nvPr userDrawn="1"/>
        </p:nvPicPr>
        <p:blipFill>
          <a:blip r:embed="rId2" cstate="print"/>
          <a:stretch>
            <a:fillRect/>
          </a:stretch>
        </p:blipFill>
        <p:spPr>
          <a:xfrm>
            <a:off x="5796136" y="2132856"/>
            <a:ext cx="1815488" cy="565048"/>
          </a:xfrm>
          <a:prstGeom prst="rect">
            <a:avLst/>
          </a:prstGeom>
        </p:spPr>
      </p:pic>
      <p:pic>
        <p:nvPicPr>
          <p:cNvPr id="7" name="Picture 2"/>
          <p:cNvPicPr>
            <a:picLocks noChangeAspect="1" noChangeArrowheads="1"/>
          </p:cNvPicPr>
          <p:nvPr userDrawn="1"/>
        </p:nvPicPr>
        <p:blipFill>
          <a:blip r:embed="rId3" cstate="print"/>
          <a:srcRect/>
          <a:stretch>
            <a:fillRect/>
          </a:stretch>
        </p:blipFill>
        <p:spPr bwMode="auto">
          <a:xfrm>
            <a:off x="1979712" y="4581128"/>
            <a:ext cx="395409" cy="444204"/>
          </a:xfrm>
          <a:prstGeom prst="rect">
            <a:avLst/>
          </a:prstGeom>
          <a:noFill/>
          <a:ln w="9525">
            <a:noFill/>
            <a:miter lim="800000"/>
            <a:headEnd/>
            <a:tailEnd/>
          </a:ln>
        </p:spPr>
      </p:pic>
      <p:pic>
        <p:nvPicPr>
          <p:cNvPr id="8" name="Picture 3"/>
          <p:cNvPicPr>
            <a:picLocks noChangeAspect="1" noChangeArrowheads="1"/>
          </p:cNvPicPr>
          <p:nvPr userDrawn="1"/>
        </p:nvPicPr>
        <p:blipFill>
          <a:blip r:embed="rId4" cstate="print"/>
          <a:srcRect/>
          <a:stretch>
            <a:fillRect/>
          </a:stretch>
        </p:blipFill>
        <p:spPr bwMode="auto">
          <a:xfrm>
            <a:off x="3059832" y="4581128"/>
            <a:ext cx="186192" cy="407661"/>
          </a:xfrm>
          <a:prstGeom prst="rect">
            <a:avLst/>
          </a:prstGeom>
          <a:noFill/>
          <a:ln w="9525">
            <a:noFill/>
            <a:miter lim="800000"/>
            <a:headEnd/>
            <a:tailEnd/>
          </a:ln>
        </p:spPr>
      </p:pic>
      <p:pic>
        <p:nvPicPr>
          <p:cNvPr id="9" name="Picture 3"/>
          <p:cNvPicPr>
            <a:picLocks noChangeAspect="1" noChangeArrowheads="1"/>
          </p:cNvPicPr>
          <p:nvPr userDrawn="1"/>
        </p:nvPicPr>
        <p:blipFill>
          <a:blip r:embed="rId5" cstate="print"/>
          <a:srcRect/>
          <a:stretch>
            <a:fillRect/>
          </a:stretch>
        </p:blipFill>
        <p:spPr bwMode="auto">
          <a:xfrm>
            <a:off x="2483768" y="4581128"/>
            <a:ext cx="410226" cy="428873"/>
          </a:xfrm>
          <a:prstGeom prst="rect">
            <a:avLst/>
          </a:prstGeom>
          <a:noFill/>
          <a:ln w="9525">
            <a:noFill/>
            <a:miter lim="800000"/>
            <a:headEnd/>
            <a:tailEnd/>
          </a:ln>
        </p:spPr>
      </p:pic>
      <p:sp>
        <p:nvSpPr>
          <p:cNvPr id="10" name="Tekstvak 9"/>
          <p:cNvSpPr txBox="1"/>
          <p:nvPr userDrawn="1"/>
        </p:nvSpPr>
        <p:spPr>
          <a:xfrm>
            <a:off x="4042417" y="3933056"/>
            <a:ext cx="3697935" cy="1077218"/>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600" dirty="0" smtClean="0"/>
              <a:t>Telefoon	:</a:t>
            </a:r>
            <a:r>
              <a:rPr lang="nl-NL" sz="1600" baseline="0" dirty="0" smtClean="0"/>
              <a:t> </a:t>
            </a:r>
            <a:r>
              <a:rPr lang="nl-NL" sz="1600" baseline="0" dirty="0" smtClean="0">
                <a:solidFill>
                  <a:schemeClr val="tx1">
                    <a:lumMod val="65000"/>
                    <a:lumOff val="35000"/>
                  </a:schemeClr>
                </a:solidFill>
              </a:rPr>
              <a:t>(020) 662 6559</a:t>
            </a:r>
            <a:endParaRPr lang="nl-NL" sz="1600" dirty="0" smtClean="0">
              <a:solidFill>
                <a:schemeClr val="tx1">
                  <a:lumMod val="65000"/>
                  <a:lumOff val="35000"/>
                </a:schemeClr>
              </a:solidFill>
            </a:endParaRPr>
          </a:p>
          <a:p>
            <a:r>
              <a:rPr lang="nl-NL" sz="1600" dirty="0" smtClean="0"/>
              <a:t>Website	: </a:t>
            </a:r>
            <a:r>
              <a:rPr lang="nl-NL" sz="1600" dirty="0" smtClean="0">
                <a:solidFill>
                  <a:schemeClr val="tx1">
                    <a:lumMod val="65000"/>
                    <a:lumOff val="35000"/>
                  </a:schemeClr>
                </a:solidFill>
              </a:rPr>
              <a:t>www.bureaujeugdenmedia.nl</a:t>
            </a:r>
          </a:p>
          <a:p>
            <a:r>
              <a:rPr lang="nl-NL" sz="1600" dirty="0" smtClean="0"/>
              <a:t>Mail	:</a:t>
            </a:r>
            <a:r>
              <a:rPr lang="nl-NL" sz="1600" baseline="0" dirty="0" smtClean="0"/>
              <a:t> </a:t>
            </a:r>
            <a:r>
              <a:rPr lang="nl-NL" sz="1600" baseline="0" dirty="0" smtClean="0">
                <a:solidFill>
                  <a:schemeClr val="tx1">
                    <a:lumMod val="65000"/>
                    <a:lumOff val="35000"/>
                  </a:schemeClr>
                </a:solidFill>
              </a:rPr>
              <a:t>info@</a:t>
            </a:r>
            <a:r>
              <a:rPr lang="nl-NL" sz="1600" baseline="0" dirty="0" err="1" smtClean="0">
                <a:solidFill>
                  <a:schemeClr val="tx1">
                    <a:lumMod val="65000"/>
                    <a:lumOff val="35000"/>
                  </a:schemeClr>
                </a:solidFill>
              </a:rPr>
              <a:t>bjm.nl</a:t>
            </a:r>
            <a:endParaRPr lang="nl-NL" sz="1600" dirty="0" smtClean="0">
              <a:solidFill>
                <a:schemeClr val="tx1">
                  <a:lumMod val="65000"/>
                  <a:lumOff val="35000"/>
                </a:schemeClr>
              </a:solidFill>
            </a:endParaRPr>
          </a:p>
          <a:p>
            <a:r>
              <a:rPr lang="nl-NL" sz="1600" dirty="0" smtClean="0"/>
              <a:t>Twitter	: </a:t>
            </a:r>
            <a:r>
              <a:rPr lang="nl-NL" sz="1600" b="1" dirty="0" smtClean="0">
                <a:solidFill>
                  <a:srgbClr val="7478CA"/>
                </a:solidFill>
              </a:rPr>
              <a:t>@jeugdenmedia</a:t>
            </a:r>
          </a:p>
        </p:txBody>
      </p:sp>
      <p:sp>
        <p:nvSpPr>
          <p:cNvPr id="11" name="Titel 1"/>
          <p:cNvSpPr>
            <a:spLocks noGrp="1"/>
          </p:cNvSpPr>
          <p:nvPr>
            <p:ph type="ctrTitle"/>
          </p:nvPr>
        </p:nvSpPr>
        <p:spPr>
          <a:xfrm>
            <a:off x="1912168" y="2708920"/>
            <a:ext cx="3811960" cy="648072"/>
          </a:xfrm>
        </p:spPr>
        <p:txBody>
          <a:bodyPr>
            <a:normAutofit/>
          </a:bodyPr>
          <a:lstStyle>
            <a:lvl1pPr algn="l">
              <a:defRPr sz="2400" b="1">
                <a:solidFill>
                  <a:srgbClr val="393E96"/>
                </a:solidFill>
              </a:defRPr>
            </a:lvl1pPr>
          </a:lstStyle>
          <a:p>
            <a:r>
              <a:rPr lang="nl-NL" dirty="0" smtClean="0"/>
              <a:t>Klik om de stijl te bewerken</a:t>
            </a:r>
            <a:endParaRPr lang="nl-NL" dirty="0"/>
          </a:p>
        </p:txBody>
      </p:sp>
      <p:sp>
        <p:nvSpPr>
          <p:cNvPr id="12" name="Ondertitel 2"/>
          <p:cNvSpPr>
            <a:spLocks noGrp="1"/>
          </p:cNvSpPr>
          <p:nvPr>
            <p:ph type="subTitle" idx="1"/>
          </p:nvPr>
        </p:nvSpPr>
        <p:spPr>
          <a:xfrm>
            <a:off x="1915616" y="3212976"/>
            <a:ext cx="4672608" cy="504056"/>
          </a:xfrm>
        </p:spPr>
        <p:txBody>
          <a:bodyPr>
            <a:noAutofit/>
          </a:bodyPr>
          <a:lstStyle>
            <a:lvl1pPr marL="0" indent="0" algn="l" defTabSz="914400" rtl="0" eaLnBrk="1" latinLnBrk="0" hangingPunct="1">
              <a:spcBef>
                <a:spcPct val="0"/>
              </a:spcBef>
              <a:buNone/>
              <a:defRPr lang="nl-NL" sz="2400" b="0" kern="1200" dirty="0">
                <a:solidFill>
                  <a:srgbClr val="7478CA"/>
                </a:solidFill>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het opmaakprofiel van de modelondertitel te bewerken</a:t>
            </a:r>
            <a:endParaRPr lang="nl-NL"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0FEBE1D-CE88-4804-B89F-827E70585285}" type="datetimeFigureOut">
              <a:rPr lang="nl-NL" smtClean="0"/>
              <a:pPr/>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0FEBE1D-CE88-4804-B89F-827E70585285}" type="datetimeFigureOut">
              <a:rPr lang="nl-NL" smtClean="0"/>
              <a:pPr/>
              <a:t>2-10-2018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0FEBE1D-CE88-4804-B89F-827E70585285}" type="datetimeFigureOut">
              <a:rPr lang="nl-NL" smtClean="0"/>
              <a:pPr/>
              <a:t>2-10-2018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0FEBE1D-CE88-4804-B89F-827E70585285}" type="datetimeFigureOut">
              <a:rPr lang="nl-NL" smtClean="0"/>
              <a:pPr/>
              <a:t>2-10-2018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0FEBE1D-CE88-4804-B89F-827E70585285}" type="datetimeFigureOut">
              <a:rPr lang="nl-NL" smtClean="0"/>
              <a:pPr/>
              <a:t>2-10-2018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0FEBE1D-CE88-4804-B89F-827E70585285}" type="datetimeFigureOut">
              <a:rPr lang="nl-NL" smtClean="0"/>
              <a:pPr/>
              <a:t>2-10-2018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35D2526-3A23-4915-9DE6-8AE033A5718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EBE1D-CE88-4804-B89F-827E70585285}" type="datetimeFigureOut">
              <a:rPr lang="nl-NL" smtClean="0"/>
              <a:pPr/>
              <a:t>2-10-2018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D2526-3A23-4915-9DE6-8AE033A5718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eugdjournaal.nl/uitzending/36484-ochtendjournaal.html" TargetMode="External"/><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pokemon.com/nl/pokemon-afleveringen/21_13-maak-slapende-pokemon-niet-wakker/" TargetMode="External"/><Relationship Id="rId5" Type="http://schemas.openxmlformats.org/officeDocument/2006/relationships/hyperlink" Target="http://www.kindertube.nl/buurman-en-buurman/buurman-en-buurman-filmpjes.html#top" TargetMode="External"/><Relationship Id="rId4" Type="http://schemas.openxmlformats.org/officeDocument/2006/relationships/hyperlink" Target="https://www.youtube.com/watch?v=_yqYBRGtxBo"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mediasmarties.n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youtube.com/watch?time_continue=4&amp;v=lWps8pN4NxU" TargetMode="External"/><Relationship Id="rId13" Type="http://schemas.openxmlformats.org/officeDocument/2006/relationships/image" Target="../media/image9.png"/><Relationship Id="rId3" Type="http://schemas.openxmlformats.org/officeDocument/2006/relationships/hyperlink" Target="https://play.google.com/store/apps/details?id=air.www.lassa.nl.poppettoverkleed" TargetMode="External"/><Relationship Id="rId7" Type="http://schemas.openxmlformats.org/officeDocument/2006/relationships/hyperlink" Target="https://youtu.be/n7s2XivrNH8" TargetMode="External"/><Relationship Id="rId12" Type="http://schemas.openxmlformats.org/officeDocument/2006/relationships/image" Target="../media/image8.png"/><Relationship Id="rId2" Type="http://schemas.openxmlformats.org/officeDocument/2006/relationships/hyperlink" Target="https://www.youtube.com/watch?v=N6AbpgKIk4A" TargetMode="External"/><Relationship Id="rId1" Type="http://schemas.openxmlformats.org/officeDocument/2006/relationships/slideLayout" Target="../slideLayouts/slideLayout2.xml"/><Relationship Id="rId6" Type="http://schemas.openxmlformats.org/officeDocument/2006/relationships/hyperlink" Target="https://play.google.com/store/apps/details?id=com.iabuzz.puzzle4kidsAnimals" TargetMode="External"/><Relationship Id="rId11" Type="http://schemas.openxmlformats.org/officeDocument/2006/relationships/image" Target="../media/image7.jpeg"/><Relationship Id="rId5" Type="http://schemas.openxmlformats.org/officeDocument/2006/relationships/hyperlink" Target="https://play.google.com/store/apps/details?id=com.fantazm.bobospelen" TargetMode="External"/><Relationship Id="rId10" Type="http://schemas.openxmlformats.org/officeDocument/2006/relationships/hyperlink" Target="http://www.mediasmarties.nl/" TargetMode="External"/><Relationship Id="rId4" Type="http://schemas.openxmlformats.org/officeDocument/2006/relationships/hyperlink" Target="https://youtu.be/28z1KILz380" TargetMode="External"/><Relationship Id="rId9" Type="http://schemas.openxmlformats.org/officeDocument/2006/relationships/hyperlink" Target="http://www.kindmedia.nl/" TargetMode="External"/><Relationship Id="rId1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smtClean="0">
                <a:solidFill>
                  <a:srgbClr val="E6007E"/>
                </a:solidFill>
              </a:rPr>
              <a:t>Samen mediawijs!</a:t>
            </a:r>
            <a:r>
              <a:rPr lang="nl-NL" dirty="0" smtClean="0">
                <a:solidFill>
                  <a:srgbClr val="E6269C"/>
                </a:solidFill>
              </a:rPr>
              <a:t/>
            </a:r>
            <a:br>
              <a:rPr lang="nl-NL" dirty="0" smtClean="0">
                <a:solidFill>
                  <a:srgbClr val="E6269C"/>
                </a:solidFill>
              </a:rPr>
            </a:br>
            <a:endParaRPr lang="nl-NL" dirty="0">
              <a:solidFill>
                <a:srgbClr val="E6269C"/>
              </a:solidFill>
            </a:endParaRPr>
          </a:p>
        </p:txBody>
      </p:sp>
      <p:sp>
        <p:nvSpPr>
          <p:cNvPr id="3" name="Ondertitel 2"/>
          <p:cNvSpPr>
            <a:spLocks noGrp="1"/>
          </p:cNvSpPr>
          <p:nvPr>
            <p:ph type="subTitle" idx="1"/>
          </p:nvPr>
        </p:nvSpPr>
        <p:spPr>
          <a:xfrm>
            <a:off x="1371600" y="3284984"/>
            <a:ext cx="6400800" cy="1296144"/>
          </a:xfrm>
        </p:spPr>
        <p:txBody>
          <a:bodyPr/>
          <a:lstStyle/>
          <a:p>
            <a:r>
              <a:rPr lang="nl-NL" dirty="0" smtClean="0">
                <a:solidFill>
                  <a:srgbClr val="662483"/>
                </a:solidFill>
              </a:rPr>
              <a:t>De praktijk:  </a:t>
            </a:r>
          </a:p>
          <a:p>
            <a:r>
              <a:rPr lang="nl-NL" dirty="0" smtClean="0">
                <a:solidFill>
                  <a:srgbClr val="662483"/>
                </a:solidFill>
              </a:rPr>
              <a:t>kinderen van 5-8 jaar</a:t>
            </a:r>
            <a:endParaRPr lang="nl-NL" dirty="0">
              <a:solidFill>
                <a:srgbClr val="662483"/>
              </a:solidFill>
            </a:endParaRPr>
          </a:p>
        </p:txBody>
      </p:sp>
      <p:sp>
        <p:nvSpPr>
          <p:cNvPr id="4" name="Tekstvak 3"/>
          <p:cNvSpPr txBox="1"/>
          <p:nvPr/>
        </p:nvSpPr>
        <p:spPr>
          <a:xfrm>
            <a:off x="4330474" y="5589240"/>
            <a:ext cx="4127726" cy="830997"/>
          </a:xfrm>
          <a:prstGeom prst="rect">
            <a:avLst/>
          </a:prstGeom>
          <a:noFill/>
        </p:spPr>
        <p:txBody>
          <a:bodyPr wrap="square" rtlCol="0">
            <a:spAutoFit/>
          </a:bodyPr>
          <a:lstStyle/>
          <a:p>
            <a:r>
              <a:rPr lang="en-US" sz="2400" b="1" dirty="0" smtClean="0">
                <a:solidFill>
                  <a:srgbClr val="393E96"/>
                </a:solidFill>
                <a:latin typeface="+mj-lt"/>
                <a:ea typeface="+mj-ea"/>
                <a:cs typeface="+mj-cs"/>
              </a:rPr>
              <a:t>Nathalie </a:t>
            </a:r>
            <a:r>
              <a:rPr lang="en-US" sz="2400" b="1" dirty="0" err="1" smtClean="0">
                <a:solidFill>
                  <a:srgbClr val="393E96"/>
                </a:solidFill>
                <a:latin typeface="+mj-lt"/>
                <a:ea typeface="+mj-ea"/>
                <a:cs typeface="+mj-cs"/>
              </a:rPr>
              <a:t>Korsman</a:t>
            </a:r>
            <a:r>
              <a:rPr lang="en-US" sz="2400" b="1" dirty="0" smtClean="0">
                <a:solidFill>
                  <a:srgbClr val="393E96"/>
                </a:solidFill>
                <a:latin typeface="+mj-lt"/>
                <a:ea typeface="+mj-ea"/>
                <a:cs typeface="+mj-cs"/>
              </a:rPr>
              <a:t> &amp; </a:t>
            </a:r>
          </a:p>
          <a:p>
            <a:r>
              <a:rPr lang="en-US" sz="2400" b="1" dirty="0" smtClean="0">
                <a:solidFill>
                  <a:srgbClr val="393E96"/>
                </a:solidFill>
                <a:latin typeface="+mj-lt"/>
                <a:ea typeface="+mj-ea"/>
                <a:cs typeface="+mj-cs"/>
              </a:rPr>
              <a:t>Arianne Heeringa</a:t>
            </a:r>
            <a:endParaRPr lang="nl-NL" sz="2400" b="1" dirty="0">
              <a:solidFill>
                <a:srgbClr val="393E96"/>
              </a:solidFill>
              <a:latin typeface="+mj-lt"/>
              <a:ea typeface="+mj-ea"/>
              <a:cs typeface="+mj-cs"/>
            </a:endParaRPr>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404664"/>
            <a:ext cx="3006229" cy="1044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stelling</a:t>
            </a:r>
            <a:endParaRPr lang="nl-NL" dirty="0">
              <a:solidFill>
                <a:srgbClr val="E6269C"/>
              </a:solidFill>
            </a:endParaRPr>
          </a:p>
        </p:txBody>
      </p:sp>
      <p:sp>
        <p:nvSpPr>
          <p:cNvPr id="3" name="Tijdelijke aanduiding voor inhoud 2"/>
          <p:cNvSpPr>
            <a:spLocks noGrp="1"/>
          </p:cNvSpPr>
          <p:nvPr>
            <p:ph idx="1"/>
          </p:nvPr>
        </p:nvSpPr>
        <p:spPr>
          <a:xfrm>
            <a:off x="594696" y="2564903"/>
            <a:ext cx="7922840" cy="2585277"/>
          </a:xfrm>
        </p:spPr>
        <p:txBody>
          <a:bodyPr>
            <a:noAutofit/>
          </a:bodyPr>
          <a:lstStyle/>
          <a:p>
            <a:pPr marL="0" indent="0" algn="ctr">
              <a:buNone/>
            </a:pPr>
            <a:r>
              <a:rPr lang="nl-NL" sz="4000" i="1" dirty="0" smtClean="0">
                <a:solidFill>
                  <a:srgbClr val="662483"/>
                </a:solidFill>
              </a:rPr>
              <a:t>Sociale media hebben jongeren meer kwaad dan goed gedaan</a:t>
            </a:r>
            <a:r>
              <a:rPr lang="nl-NL" sz="4800" i="1" dirty="0" smtClean="0"/>
              <a:t>. </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3336094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stelling</a:t>
            </a:r>
            <a:endParaRPr lang="nl-NL" dirty="0">
              <a:solidFill>
                <a:srgbClr val="E6269C"/>
              </a:solidFill>
            </a:endParaRPr>
          </a:p>
        </p:txBody>
      </p:sp>
      <p:sp>
        <p:nvSpPr>
          <p:cNvPr id="3" name="Tijdelijke aanduiding voor inhoud 2"/>
          <p:cNvSpPr>
            <a:spLocks noGrp="1"/>
          </p:cNvSpPr>
          <p:nvPr>
            <p:ph idx="1"/>
          </p:nvPr>
        </p:nvSpPr>
        <p:spPr>
          <a:xfrm>
            <a:off x="609600" y="2708919"/>
            <a:ext cx="7922840" cy="1944217"/>
          </a:xfrm>
        </p:spPr>
        <p:txBody>
          <a:bodyPr>
            <a:noAutofit/>
          </a:bodyPr>
          <a:lstStyle/>
          <a:p>
            <a:pPr marL="0" indent="0" algn="ctr">
              <a:buNone/>
            </a:pPr>
            <a:r>
              <a:rPr lang="nl-NL" sz="4000" i="1" dirty="0" smtClean="0">
                <a:solidFill>
                  <a:srgbClr val="662483"/>
                </a:solidFill>
              </a:rPr>
              <a:t>Controle op veiligheid van </a:t>
            </a:r>
            <a:r>
              <a:rPr lang="nl-NL" sz="4000" i="1" dirty="0" err="1">
                <a:solidFill>
                  <a:srgbClr val="662483"/>
                </a:solidFill>
              </a:rPr>
              <a:t>S</a:t>
            </a:r>
            <a:r>
              <a:rPr lang="nl-NL" sz="4000" i="1" dirty="0" err="1" smtClean="0">
                <a:solidFill>
                  <a:srgbClr val="662483"/>
                </a:solidFill>
              </a:rPr>
              <a:t>ocial</a:t>
            </a:r>
            <a:r>
              <a:rPr lang="nl-NL" sz="4000" i="1" dirty="0" smtClean="0">
                <a:solidFill>
                  <a:srgbClr val="662483"/>
                </a:solidFill>
              </a:rPr>
              <a:t> </a:t>
            </a:r>
            <a:r>
              <a:rPr lang="nl-NL" sz="4000" i="1" dirty="0">
                <a:solidFill>
                  <a:srgbClr val="662483"/>
                </a:solidFill>
              </a:rPr>
              <a:t>M</a:t>
            </a:r>
            <a:r>
              <a:rPr lang="nl-NL" sz="4000" i="1" dirty="0" smtClean="0">
                <a:solidFill>
                  <a:srgbClr val="662483"/>
                </a:solidFill>
              </a:rPr>
              <a:t>edia </a:t>
            </a:r>
            <a:r>
              <a:rPr lang="nl-NL" sz="4000" i="1" dirty="0" smtClean="0">
                <a:solidFill>
                  <a:srgbClr val="662483"/>
                </a:solidFill>
              </a:rPr>
              <a:t>ligt bij de overheid.</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13564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a:xfrm>
            <a:off x="609600" y="2780928"/>
            <a:ext cx="8077200" cy="1180728"/>
          </a:xfrm>
        </p:spPr>
        <p:txBody>
          <a:bodyPr>
            <a:normAutofit/>
          </a:bodyPr>
          <a:lstStyle/>
          <a:p>
            <a:pPr marL="0" indent="0" algn="ctr">
              <a:buNone/>
            </a:pPr>
            <a:r>
              <a:rPr lang="en-US" sz="4800" b="1" dirty="0" smtClean="0">
                <a:solidFill>
                  <a:srgbClr val="E6269C"/>
                </a:solidFill>
              </a:rPr>
              <a:t>DISCUSSIE</a:t>
            </a:r>
            <a:endParaRPr lang="nl-NL" sz="4800" b="1" dirty="0" smtClean="0">
              <a:solidFill>
                <a:srgbClr val="E6269C"/>
              </a:solidFill>
            </a:endParaRPr>
          </a:p>
          <a:p>
            <a:endParaRPr lang="nl-NL" dirty="0" smtClean="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343845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Wolkvormige toelichting 6"/>
          <p:cNvSpPr/>
          <p:nvPr/>
        </p:nvSpPr>
        <p:spPr>
          <a:xfrm>
            <a:off x="467544" y="1412776"/>
            <a:ext cx="8424936" cy="432048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p:txBody>
          <a:bodyPr/>
          <a:lstStyle/>
          <a:p>
            <a:r>
              <a:rPr lang="nl-NL" dirty="0" smtClean="0">
                <a:solidFill>
                  <a:srgbClr val="E6269C"/>
                </a:solidFill>
              </a:rPr>
              <a:t>discussie</a:t>
            </a:r>
            <a:endParaRPr lang="nl-NL" dirty="0">
              <a:solidFill>
                <a:srgbClr val="E6269C"/>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t> </a:t>
            </a:r>
          </a:p>
          <a:p>
            <a:endParaRPr lang="nl-NL" dirty="0" smtClean="0"/>
          </a:p>
          <a:p>
            <a:endParaRPr lang="nl-NL" dirty="0" smtClean="0"/>
          </a:p>
        </p:txBody>
      </p:sp>
      <p:sp>
        <p:nvSpPr>
          <p:cNvPr id="5" name="Tekstvak 4"/>
          <p:cNvSpPr txBox="1"/>
          <p:nvPr/>
        </p:nvSpPr>
        <p:spPr>
          <a:xfrm>
            <a:off x="1619672" y="2682785"/>
            <a:ext cx="6552728" cy="1754327"/>
          </a:xfrm>
          <a:prstGeom prst="rect">
            <a:avLst/>
          </a:prstGeom>
          <a:noFill/>
        </p:spPr>
        <p:txBody>
          <a:bodyPr wrap="square" rtlCol="0">
            <a:spAutoFit/>
          </a:bodyPr>
          <a:lstStyle/>
          <a:p>
            <a:pPr lvl="1"/>
            <a:r>
              <a:rPr lang="nl-NL" sz="3600" dirty="0" smtClean="0">
                <a:solidFill>
                  <a:schemeClr val="bg1"/>
                </a:solidFill>
              </a:rPr>
              <a:t>Wat </a:t>
            </a:r>
            <a:r>
              <a:rPr lang="nl-NL" sz="3600" dirty="0">
                <a:solidFill>
                  <a:schemeClr val="bg1"/>
                </a:solidFill>
              </a:rPr>
              <a:t>mogen </a:t>
            </a:r>
            <a:r>
              <a:rPr lang="nl-NL" sz="3600" dirty="0" smtClean="0">
                <a:solidFill>
                  <a:schemeClr val="bg1"/>
                </a:solidFill>
              </a:rPr>
              <a:t>jouw </a:t>
            </a:r>
            <a:r>
              <a:rPr lang="nl-NL" sz="3600" dirty="0">
                <a:solidFill>
                  <a:schemeClr val="bg1"/>
                </a:solidFill>
              </a:rPr>
              <a:t>kinderen </a:t>
            </a:r>
            <a:r>
              <a:rPr lang="nl-NL" sz="3600" dirty="0" smtClean="0">
                <a:solidFill>
                  <a:schemeClr val="bg1"/>
                </a:solidFill>
              </a:rPr>
              <a:t>wel of niet </a:t>
            </a:r>
            <a:r>
              <a:rPr lang="nl-NL" sz="3600" dirty="0">
                <a:solidFill>
                  <a:schemeClr val="bg1"/>
                </a:solidFill>
              </a:rPr>
              <a:t>doen op de pc of </a:t>
            </a:r>
            <a:r>
              <a:rPr lang="nl-NL" sz="3600" dirty="0" smtClean="0">
                <a:solidFill>
                  <a:schemeClr val="bg1"/>
                </a:solidFill>
              </a:rPr>
              <a:t>tablet?  </a:t>
            </a:r>
            <a:endParaRPr lang="nl-NL" sz="3600" dirty="0">
              <a:solidFill>
                <a:schemeClr val="bg1"/>
              </a:solidFill>
            </a:endParaRPr>
          </a:p>
          <a:p>
            <a:endParaRPr lang="nl-NL" sz="3600" dirty="0"/>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30937942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discussie</a:t>
            </a:r>
            <a:endParaRPr lang="nl-NL" dirty="0">
              <a:solidFill>
                <a:srgbClr val="E6269C"/>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t> </a:t>
            </a:r>
          </a:p>
          <a:p>
            <a:endParaRPr lang="nl-NL" dirty="0" smtClean="0"/>
          </a:p>
          <a:p>
            <a:endParaRPr lang="nl-NL" dirty="0" smtClean="0"/>
          </a:p>
        </p:txBody>
      </p:sp>
      <p:sp>
        <p:nvSpPr>
          <p:cNvPr id="4" name="Wolkvormige toelichting 3"/>
          <p:cNvSpPr/>
          <p:nvPr/>
        </p:nvSpPr>
        <p:spPr>
          <a:xfrm>
            <a:off x="467544" y="1412776"/>
            <a:ext cx="8424936" cy="432048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 name="Tekstvak 4"/>
          <p:cNvSpPr txBox="1"/>
          <p:nvPr/>
        </p:nvSpPr>
        <p:spPr>
          <a:xfrm>
            <a:off x="1835696" y="2276872"/>
            <a:ext cx="6552728" cy="2308324"/>
          </a:xfrm>
          <a:prstGeom prst="rect">
            <a:avLst/>
          </a:prstGeom>
          <a:noFill/>
        </p:spPr>
        <p:txBody>
          <a:bodyPr wrap="square" rtlCol="0">
            <a:spAutoFit/>
          </a:bodyPr>
          <a:lstStyle/>
          <a:p>
            <a:pPr lvl="1"/>
            <a:r>
              <a:rPr lang="nl-NL" sz="3600" dirty="0">
                <a:solidFill>
                  <a:schemeClr val="bg1"/>
                </a:solidFill>
              </a:rPr>
              <a:t>Maak je je wel eens zorgen over wat je kinderen op internet (kunnen) meemaken? Waarover dan? </a:t>
            </a:r>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4170650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discussie </a:t>
            </a:r>
            <a:endParaRPr lang="nl-NL" dirty="0">
              <a:solidFill>
                <a:srgbClr val="E6269C"/>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t> </a:t>
            </a:r>
          </a:p>
          <a:p>
            <a:endParaRPr lang="nl-NL" dirty="0" smtClean="0"/>
          </a:p>
          <a:p>
            <a:endParaRPr lang="nl-NL" dirty="0" smtClean="0"/>
          </a:p>
        </p:txBody>
      </p:sp>
      <p:sp>
        <p:nvSpPr>
          <p:cNvPr id="4" name="Wolkvormige toelichting 3"/>
          <p:cNvSpPr/>
          <p:nvPr/>
        </p:nvSpPr>
        <p:spPr>
          <a:xfrm>
            <a:off x="467544" y="1412776"/>
            <a:ext cx="8424936" cy="432048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 name="Tekstvak 4"/>
          <p:cNvSpPr txBox="1"/>
          <p:nvPr/>
        </p:nvSpPr>
        <p:spPr>
          <a:xfrm>
            <a:off x="1691680" y="2492896"/>
            <a:ext cx="6552728" cy="1754326"/>
          </a:xfrm>
          <a:prstGeom prst="rect">
            <a:avLst/>
          </a:prstGeom>
          <a:noFill/>
        </p:spPr>
        <p:txBody>
          <a:bodyPr wrap="square" rtlCol="0">
            <a:spAutoFit/>
          </a:bodyPr>
          <a:lstStyle/>
          <a:p>
            <a:r>
              <a:rPr lang="nl-NL" sz="3600" dirty="0">
                <a:solidFill>
                  <a:schemeClr val="bg1"/>
                </a:solidFill>
              </a:rPr>
              <a:t>Op welke manier </a:t>
            </a:r>
            <a:r>
              <a:rPr lang="nl-NL" sz="3600" dirty="0" smtClean="0">
                <a:solidFill>
                  <a:schemeClr val="bg1"/>
                </a:solidFill>
              </a:rPr>
              <a:t>kun </a:t>
            </a:r>
            <a:r>
              <a:rPr lang="nl-NL" sz="3600" dirty="0">
                <a:solidFill>
                  <a:schemeClr val="bg1"/>
                </a:solidFill>
              </a:rPr>
              <a:t>je betrokken zijn bij het digitale leren van je kinderen?</a:t>
            </a:r>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935082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el 1"/>
          <p:cNvSpPr>
            <a:spLocks noGrp="1"/>
          </p:cNvSpPr>
          <p:nvPr>
            <p:ph type="title"/>
          </p:nvPr>
        </p:nvSpPr>
        <p:spPr bwMode="auto">
          <a:xfrm>
            <a:off x="611560" y="706741"/>
            <a:ext cx="8075240" cy="89346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nl-NL" dirty="0" smtClean="0">
                <a:solidFill>
                  <a:srgbClr val="E6269C"/>
                </a:solidFill>
              </a:rPr>
              <a:t>einde</a:t>
            </a:r>
          </a:p>
        </p:txBody>
      </p:sp>
      <p:sp>
        <p:nvSpPr>
          <p:cNvPr id="12290" name="Tijdelijke aanduiding voor inhoud 2"/>
          <p:cNvSpPr>
            <a:spLocks noGrp="1"/>
          </p:cNvSpPr>
          <p:nvPr>
            <p:ph idx="1"/>
          </p:nvPr>
        </p:nvSpPr>
        <p:spPr bwMode="auto">
          <a:xfrm>
            <a:off x="609600" y="2636911"/>
            <a:ext cx="8077200" cy="1800201"/>
          </a:xfrm>
          <a:noFill/>
          <a:ln>
            <a:miter lim="800000"/>
            <a:headEnd/>
            <a:tailEnd/>
          </a:ln>
        </p:spPr>
        <p:txBody>
          <a:bodyPr vert="horz" wrap="square" lIns="91440" tIns="45720" rIns="91440" bIns="45720" numCol="1" anchor="t" anchorCtr="0" compatLnSpc="1">
            <a:prstTxWarp prst="textNoShape">
              <a:avLst/>
            </a:prstTxWarp>
            <a:normAutofit/>
          </a:bodyPr>
          <a:lstStyle/>
          <a:p>
            <a:pPr marL="0" indent="0" eaLnBrk="1" hangingPunct="1">
              <a:buNone/>
            </a:pPr>
            <a:endParaRPr lang="nl-NL" sz="2800" i="1" dirty="0" smtClean="0"/>
          </a:p>
          <a:p>
            <a:pPr marL="0" indent="0" algn="ctr" eaLnBrk="1" hangingPunct="1">
              <a:buNone/>
            </a:pPr>
            <a:r>
              <a:rPr lang="nl-NL" sz="4800" dirty="0" smtClean="0">
                <a:solidFill>
                  <a:srgbClr val="662483"/>
                </a:solidFill>
              </a:rPr>
              <a:t>Bedankt voor uw komst! </a:t>
            </a:r>
          </a:p>
          <a:p>
            <a:pPr marL="0" indent="0" eaLnBrk="1" hangingPunct="1">
              <a:buNone/>
            </a:pPr>
            <a:endParaRPr lang="nl-NL" sz="2800" i="1" dirty="0"/>
          </a:p>
          <a:p>
            <a:pPr marL="0" indent="0" eaLnBrk="1" hangingPunct="1">
              <a:buNone/>
            </a:pPr>
            <a:endParaRPr lang="nl-NL" sz="4000" i="1" dirty="0"/>
          </a:p>
          <a:p>
            <a:pPr marL="0" indent="0" eaLnBrk="1" hangingPunct="1">
              <a:buNone/>
            </a:pPr>
            <a:endParaRPr lang="nl-NL" sz="1600" i="1" dirty="0"/>
          </a:p>
          <a:p>
            <a:pPr marL="0" indent="0" eaLnBrk="1" hangingPunct="1">
              <a:buNone/>
            </a:pPr>
            <a:endParaRPr lang="nl-NL" sz="1600" i="1" dirty="0" smtClean="0"/>
          </a:p>
          <a:p>
            <a:pPr marL="0" indent="0" eaLnBrk="1" hangingPunct="1">
              <a:buNone/>
            </a:pPr>
            <a:endParaRPr lang="nl-NL" dirty="0" smtClean="0"/>
          </a:p>
          <a:p>
            <a:pPr eaLnBrk="1" hangingPunct="1"/>
            <a:endParaRPr lang="nl-NL" dirty="0" smtClean="0"/>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185" y="6165360"/>
            <a:ext cx="1451284" cy="504000"/>
          </a:xfrm>
          <a:prstGeom prst="rect">
            <a:avLst/>
          </a:prstGeom>
        </p:spPr>
      </p:pic>
    </p:spTree>
    <p:extLst>
      <p:ext uri="{BB962C8B-B14F-4D97-AF65-F5344CB8AC3E}">
        <p14:creationId xmlns:p14="http://schemas.microsoft.com/office/powerpoint/2010/main" val="215948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Vanavond 20:30-21:30</a:t>
            </a:r>
            <a:endParaRPr lang="nl-NL" dirty="0">
              <a:solidFill>
                <a:srgbClr val="E6269C"/>
              </a:solidFill>
            </a:endParaRPr>
          </a:p>
        </p:txBody>
      </p:sp>
      <p:sp>
        <p:nvSpPr>
          <p:cNvPr id="3" name="Tijdelijke aanduiding voor inhoud 2"/>
          <p:cNvSpPr>
            <a:spLocks noGrp="1"/>
          </p:cNvSpPr>
          <p:nvPr>
            <p:ph idx="1"/>
          </p:nvPr>
        </p:nvSpPr>
        <p:spPr>
          <a:xfrm>
            <a:off x="611560" y="1916832"/>
            <a:ext cx="8077200" cy="2980927"/>
          </a:xfrm>
        </p:spPr>
        <p:txBody>
          <a:bodyPr>
            <a:normAutofit lnSpcReduction="10000"/>
          </a:bodyPr>
          <a:lstStyle/>
          <a:p>
            <a:r>
              <a:rPr lang="nl-NL" dirty="0" smtClean="0"/>
              <a:t>Even voorstellen: Nathalie </a:t>
            </a:r>
            <a:r>
              <a:rPr lang="nl-NL" dirty="0" err="1" smtClean="0"/>
              <a:t>Korsman</a:t>
            </a:r>
            <a:r>
              <a:rPr lang="nl-NL" dirty="0" smtClean="0"/>
              <a:t> &amp; Arianne Heeringa</a:t>
            </a:r>
            <a:br>
              <a:rPr lang="nl-NL" dirty="0" smtClean="0"/>
            </a:br>
            <a:endParaRPr lang="nl-NL" dirty="0" smtClean="0"/>
          </a:p>
          <a:p>
            <a:r>
              <a:rPr lang="nl-NL" dirty="0"/>
              <a:t>P</a:t>
            </a:r>
            <a:r>
              <a:rPr lang="nl-NL" dirty="0" smtClean="0"/>
              <a:t>raktijkopdrachten</a:t>
            </a:r>
            <a:br>
              <a:rPr lang="nl-NL" dirty="0" smtClean="0"/>
            </a:br>
            <a:endParaRPr lang="nl-NL" dirty="0" smtClean="0"/>
          </a:p>
          <a:p>
            <a:r>
              <a:rPr lang="nl-NL" dirty="0" smtClean="0"/>
              <a:t>Stellingen</a:t>
            </a:r>
          </a:p>
          <a:p>
            <a:endParaRPr lang="nl-NL" dirty="0"/>
          </a:p>
          <a:p>
            <a:r>
              <a:rPr lang="nl-NL" dirty="0" smtClean="0"/>
              <a:t>Discussie</a:t>
            </a:r>
            <a:br>
              <a:rPr lang="nl-NL" dirty="0" smtClean="0"/>
            </a:br>
            <a:endParaRPr lang="nl-NL" dirty="0" smtClean="0"/>
          </a:p>
          <a:p>
            <a:endParaRPr lang="nl-NL" dirty="0" smtClean="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1775437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Opdracht Televisie  </a:t>
            </a:r>
            <a:endParaRPr lang="nl-NL" dirty="0">
              <a:solidFill>
                <a:srgbClr val="E6269C"/>
              </a:solidFill>
            </a:endParaRPr>
          </a:p>
        </p:txBody>
      </p:sp>
      <p:sp>
        <p:nvSpPr>
          <p:cNvPr id="3" name="Tijdelijke aanduiding voor inhoud 2"/>
          <p:cNvSpPr>
            <a:spLocks noGrp="1"/>
          </p:cNvSpPr>
          <p:nvPr>
            <p:ph idx="1"/>
          </p:nvPr>
        </p:nvSpPr>
        <p:spPr>
          <a:xfrm>
            <a:off x="609600" y="1600201"/>
            <a:ext cx="8210872" cy="4421088"/>
          </a:xfrm>
        </p:spPr>
        <p:txBody>
          <a:bodyPr>
            <a:normAutofit fontScale="92500" lnSpcReduction="20000"/>
          </a:bodyPr>
          <a:lstStyle/>
          <a:p>
            <a:pPr marL="0" indent="0">
              <a:buNone/>
            </a:pPr>
            <a:r>
              <a:rPr lang="nl-NL" dirty="0" smtClean="0"/>
              <a:t>Iedereen is groot geworden met televisie. Er zijn wel belangrijke </a:t>
            </a:r>
            <a:r>
              <a:rPr lang="nl-NL" dirty="0"/>
              <a:t>verschillen in het televisiegebruik </a:t>
            </a:r>
            <a:r>
              <a:rPr lang="nl-NL" dirty="0" smtClean="0"/>
              <a:t>met vroeger. Je kunt nu zelf </a:t>
            </a:r>
            <a:r>
              <a:rPr lang="nl-NL" dirty="0"/>
              <a:t>kiezen </a:t>
            </a:r>
            <a:r>
              <a:rPr lang="nl-NL" dirty="0" smtClean="0"/>
              <a:t>wat en wanneer </a:t>
            </a:r>
            <a:r>
              <a:rPr lang="nl-NL" dirty="0"/>
              <a:t>je </a:t>
            </a:r>
            <a:r>
              <a:rPr lang="nl-NL" dirty="0" smtClean="0"/>
              <a:t>wilt kijken. Dit geeft meer vrijheid maar stoppen met kijken is ook veel lastiger. </a:t>
            </a:r>
          </a:p>
          <a:p>
            <a:pPr marL="0" indent="0">
              <a:buNone/>
            </a:pPr>
            <a:r>
              <a:rPr lang="nl-NL" dirty="0"/>
              <a:t> </a:t>
            </a:r>
          </a:p>
          <a:p>
            <a:pPr marL="0" indent="0">
              <a:buNone/>
            </a:pPr>
            <a:r>
              <a:rPr lang="nl-NL" dirty="0"/>
              <a:t>3-5 jaar:</a:t>
            </a:r>
          </a:p>
          <a:p>
            <a:pPr lvl="0"/>
            <a:r>
              <a:rPr lang="nl-NL" dirty="0">
                <a:solidFill>
                  <a:srgbClr val="662483"/>
                </a:solidFill>
              </a:rPr>
              <a:t>Langzaam tempo en veel herhaling</a:t>
            </a:r>
          </a:p>
          <a:p>
            <a:pPr lvl="0"/>
            <a:r>
              <a:rPr lang="nl-NL" dirty="0">
                <a:solidFill>
                  <a:srgbClr val="662483"/>
                </a:solidFill>
              </a:rPr>
              <a:t>Personages zijn leeftijdsgenoten</a:t>
            </a:r>
          </a:p>
          <a:p>
            <a:pPr lvl="0"/>
            <a:r>
              <a:rPr lang="nl-NL" dirty="0">
                <a:solidFill>
                  <a:srgbClr val="662483"/>
                </a:solidFill>
              </a:rPr>
              <a:t>Vertrouwde context</a:t>
            </a:r>
          </a:p>
          <a:p>
            <a:pPr lvl="0"/>
            <a:r>
              <a:rPr lang="nl-NL" dirty="0">
                <a:solidFill>
                  <a:srgbClr val="662483"/>
                </a:solidFill>
              </a:rPr>
              <a:t>Vriendelijke fantasiefiguren of personages die kinderen (her)</a:t>
            </a:r>
            <a:r>
              <a:rPr lang="nl-NL" dirty="0" smtClean="0">
                <a:solidFill>
                  <a:srgbClr val="662483"/>
                </a:solidFill>
              </a:rPr>
              <a:t>kennen</a:t>
            </a:r>
          </a:p>
          <a:p>
            <a:pPr lvl="0"/>
            <a:endParaRPr lang="nl-NL" dirty="0"/>
          </a:p>
          <a:p>
            <a:pPr marL="0" indent="0">
              <a:buNone/>
            </a:pPr>
            <a:r>
              <a:rPr lang="nl-NL" dirty="0"/>
              <a:t>6-8 jaar: </a:t>
            </a:r>
          </a:p>
          <a:p>
            <a:pPr lvl="0"/>
            <a:r>
              <a:rPr lang="nl-NL" dirty="0">
                <a:solidFill>
                  <a:srgbClr val="662483"/>
                </a:solidFill>
              </a:rPr>
              <a:t>Gebruik van duidelijke karakters (zoals ‘de goede’ en ‘de slechte’).</a:t>
            </a:r>
          </a:p>
          <a:p>
            <a:pPr lvl="0"/>
            <a:r>
              <a:rPr lang="nl-NL" dirty="0">
                <a:solidFill>
                  <a:srgbClr val="662483"/>
                </a:solidFill>
              </a:rPr>
              <a:t>Heldere verhaallijn</a:t>
            </a:r>
          </a:p>
          <a:p>
            <a:pPr lvl="0"/>
            <a:r>
              <a:rPr lang="nl-NL" dirty="0">
                <a:solidFill>
                  <a:srgbClr val="662483"/>
                </a:solidFill>
              </a:rPr>
              <a:t>Aandacht voor wat er in de echte wereld gebeurt</a:t>
            </a:r>
          </a:p>
          <a:p>
            <a:endParaRPr lang="nl-NL" dirty="0" smtClean="0"/>
          </a:p>
          <a:p>
            <a:endParaRPr lang="nl-NL" dirty="0" smtClean="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1333502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683568" y="2924944"/>
            <a:ext cx="7992888" cy="3096344"/>
          </a:xfrm>
          <a:prstGeom prst="rect">
            <a:avLst/>
          </a:prstGeom>
          <a:solidFill>
            <a:schemeClr val="accent1">
              <a:alpha val="2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p:txBody>
          <a:bodyPr/>
          <a:lstStyle/>
          <a:p>
            <a:r>
              <a:rPr lang="nl-NL" dirty="0" smtClean="0">
                <a:solidFill>
                  <a:srgbClr val="E6269C"/>
                </a:solidFill>
              </a:rPr>
              <a:t>Opdracht Televisie </a:t>
            </a:r>
            <a:endParaRPr lang="nl-NL" dirty="0">
              <a:solidFill>
                <a:srgbClr val="E6269C"/>
              </a:solidFill>
            </a:endParaRPr>
          </a:p>
        </p:txBody>
      </p:sp>
      <p:sp>
        <p:nvSpPr>
          <p:cNvPr id="3" name="Tijdelijke aanduiding voor inhoud 2"/>
          <p:cNvSpPr>
            <a:spLocks noGrp="1"/>
          </p:cNvSpPr>
          <p:nvPr>
            <p:ph idx="1"/>
          </p:nvPr>
        </p:nvSpPr>
        <p:spPr>
          <a:xfrm>
            <a:off x="609600" y="1600200"/>
            <a:ext cx="8210872" cy="4525963"/>
          </a:xfrm>
        </p:spPr>
        <p:txBody>
          <a:bodyPr>
            <a:normAutofit fontScale="92500" lnSpcReduction="10000"/>
          </a:bodyPr>
          <a:lstStyle/>
          <a:p>
            <a:pPr marL="0" indent="0">
              <a:buNone/>
            </a:pPr>
            <a:r>
              <a:rPr lang="nl-NL" b="1" dirty="0" smtClean="0"/>
              <a:t>Je ziet zo een stukje van twee programma’s. Denk aan de tips en geef aan of je een programma geschikt vindt voor de leeftijd 5-8. </a:t>
            </a:r>
            <a:endParaRPr lang="nl-NL" dirty="0" smtClean="0"/>
          </a:p>
          <a:p>
            <a:pPr marL="0" indent="0">
              <a:buNone/>
            </a:pPr>
            <a:endParaRPr lang="nl-NL" dirty="0"/>
          </a:p>
          <a:p>
            <a:pPr marL="0" indent="0">
              <a:buNone/>
            </a:pPr>
            <a:r>
              <a:rPr lang="nl-NL" dirty="0" smtClean="0"/>
              <a:t>Opdracht </a:t>
            </a:r>
            <a:r>
              <a:rPr lang="nl-NL" dirty="0"/>
              <a:t>– Geschikt of niet</a:t>
            </a:r>
            <a:r>
              <a:rPr lang="nl-NL" dirty="0" smtClean="0"/>
              <a:t>?</a:t>
            </a:r>
            <a:br>
              <a:rPr lang="nl-NL" dirty="0" smtClean="0"/>
            </a:br>
            <a:endParaRPr lang="nl-NL" dirty="0" smtClean="0"/>
          </a:p>
          <a:p>
            <a:pPr marL="0" indent="0">
              <a:buNone/>
            </a:pPr>
            <a:r>
              <a:rPr lang="nl-NL" dirty="0" smtClean="0">
                <a:hlinkClick r:id="rId3"/>
              </a:rPr>
              <a:t>Het Jeugdjournaal </a:t>
            </a:r>
            <a:endParaRPr lang="nl-NL" dirty="0" smtClean="0"/>
          </a:p>
          <a:p>
            <a:pPr marL="0" indent="0">
              <a:buNone/>
            </a:pPr>
            <a:r>
              <a:rPr lang="nl-NL" dirty="0" smtClean="0">
                <a:hlinkClick r:id="rId4"/>
              </a:rPr>
              <a:t>Brandweerman Sam </a:t>
            </a:r>
            <a:r>
              <a:rPr lang="nl-NL" dirty="0" smtClean="0"/>
              <a:t>  </a:t>
            </a:r>
          </a:p>
          <a:p>
            <a:pPr marL="0" indent="0">
              <a:buNone/>
            </a:pPr>
            <a:r>
              <a:rPr lang="nl-NL" dirty="0" smtClean="0">
                <a:hlinkClick r:id="rId5"/>
              </a:rPr>
              <a:t>Buurman en Buurman</a:t>
            </a:r>
            <a:r>
              <a:rPr lang="nl-NL" dirty="0" smtClean="0"/>
              <a:t> </a:t>
            </a:r>
            <a:br>
              <a:rPr lang="nl-NL" dirty="0" smtClean="0"/>
            </a:br>
            <a:r>
              <a:rPr lang="nl-NL" dirty="0" smtClean="0">
                <a:hlinkClick r:id="rId6"/>
              </a:rPr>
              <a:t>Pokémon </a:t>
            </a:r>
            <a:endParaRPr lang="nl-NL" dirty="0" smtClean="0"/>
          </a:p>
          <a:p>
            <a:pPr marL="0" indent="0">
              <a:buNone/>
            </a:pPr>
            <a:endParaRPr lang="nl-NL" dirty="0"/>
          </a:p>
          <a:p>
            <a:r>
              <a:rPr lang="nl-NL" dirty="0" smtClean="0"/>
              <a:t>Wat vind je van het programma? </a:t>
            </a:r>
          </a:p>
          <a:p>
            <a:r>
              <a:rPr lang="nl-NL" dirty="0" smtClean="0"/>
              <a:t>Sluit het aan bij de belevingswereld van je kind? </a:t>
            </a:r>
          </a:p>
          <a:p>
            <a:r>
              <a:rPr lang="nl-NL" dirty="0" smtClean="0"/>
              <a:t>Kan je kind er ook iets van leren? </a:t>
            </a:r>
          </a:p>
          <a:p>
            <a:r>
              <a:rPr lang="nl-NL" dirty="0" smtClean="0"/>
              <a:t>Welke leeftijd adviseert Kijkwijzer? </a:t>
            </a:r>
          </a:p>
          <a:p>
            <a:endParaRPr lang="nl-NL" dirty="0" smtClean="0"/>
          </a:p>
        </p:txBody>
      </p:sp>
      <p:pic>
        <p:nvPicPr>
          <p:cNvPr id="4" name="Afbeelding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73004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Opdracht </a:t>
            </a:r>
            <a:r>
              <a:rPr lang="nl-NL" dirty="0" err="1" smtClean="0">
                <a:solidFill>
                  <a:srgbClr val="E6269C"/>
                </a:solidFill>
              </a:rPr>
              <a:t>apps</a:t>
            </a:r>
            <a:r>
              <a:rPr lang="nl-NL" dirty="0" smtClean="0">
                <a:solidFill>
                  <a:srgbClr val="E6269C"/>
                </a:solidFill>
              </a:rPr>
              <a:t> en games  </a:t>
            </a:r>
            <a:endParaRPr lang="nl-NL" dirty="0">
              <a:solidFill>
                <a:srgbClr val="E6269C"/>
              </a:solidFill>
            </a:endParaRPr>
          </a:p>
        </p:txBody>
      </p:sp>
      <p:sp>
        <p:nvSpPr>
          <p:cNvPr id="3" name="Tijdelijke aanduiding voor inhoud 2"/>
          <p:cNvSpPr>
            <a:spLocks noGrp="1"/>
          </p:cNvSpPr>
          <p:nvPr>
            <p:ph idx="1"/>
          </p:nvPr>
        </p:nvSpPr>
        <p:spPr>
          <a:xfrm>
            <a:off x="609600" y="1600200"/>
            <a:ext cx="8210872" cy="4525963"/>
          </a:xfrm>
        </p:spPr>
        <p:txBody>
          <a:bodyPr>
            <a:normAutofit/>
          </a:bodyPr>
          <a:lstStyle/>
          <a:p>
            <a:pPr marL="0" indent="0">
              <a:buNone/>
            </a:pPr>
            <a:r>
              <a:rPr lang="nl-NL" dirty="0" smtClean="0"/>
              <a:t>Voor </a:t>
            </a:r>
            <a:r>
              <a:rPr lang="nl-NL" dirty="0"/>
              <a:t>kinderen, zeker in de leeftijd vanaf 5 jaar zijn er verschillende soorten apps te downloaden. D</a:t>
            </a:r>
            <a:r>
              <a:rPr lang="nl-NL" dirty="0" smtClean="0"/>
              <a:t>e </a:t>
            </a:r>
            <a:r>
              <a:rPr lang="nl-NL" dirty="0"/>
              <a:t>kwaliteit en geschiktheid van apps en games varieert enorm. </a:t>
            </a:r>
            <a:endParaRPr lang="nl-NL" dirty="0" smtClean="0"/>
          </a:p>
          <a:p>
            <a:pPr marL="0" indent="0">
              <a:buNone/>
            </a:pPr>
            <a:endParaRPr lang="nl-NL" dirty="0" smtClean="0"/>
          </a:p>
          <a:p>
            <a:pPr marL="0" indent="0">
              <a:buNone/>
            </a:pPr>
            <a:r>
              <a:rPr lang="nl-NL" dirty="0" smtClean="0"/>
              <a:t>Gebruik voor </a:t>
            </a:r>
            <a:r>
              <a:rPr lang="nl-NL" b="1" dirty="0" err="1" smtClean="0"/>
              <a:t>apps</a:t>
            </a:r>
            <a:r>
              <a:rPr lang="nl-NL" b="1" dirty="0" smtClean="0"/>
              <a:t> </a:t>
            </a:r>
            <a:r>
              <a:rPr lang="nl-NL" dirty="0" smtClean="0"/>
              <a:t>daarom </a:t>
            </a:r>
            <a:r>
              <a:rPr lang="nl-NL" dirty="0"/>
              <a:t>websites als </a:t>
            </a:r>
            <a:r>
              <a:rPr lang="nl-NL" u="sng" dirty="0">
                <a:hlinkClick r:id="rId2"/>
              </a:rPr>
              <a:t>www.mediasmarties.nl</a:t>
            </a:r>
            <a:r>
              <a:rPr lang="nl-NL" dirty="0"/>
              <a:t> en Applab van Cinekid om geschikte apps te zoeken. </a:t>
            </a:r>
            <a:endParaRPr lang="nl-NL" dirty="0" smtClean="0"/>
          </a:p>
          <a:p>
            <a:pPr marL="0" indent="0">
              <a:buNone/>
            </a:pPr>
            <a:endParaRPr lang="nl-NL" dirty="0" smtClean="0"/>
          </a:p>
          <a:p>
            <a:pPr marL="0" indent="0">
              <a:buNone/>
            </a:pPr>
            <a:r>
              <a:rPr lang="nl-NL" dirty="0" smtClean="0"/>
              <a:t>Voor </a:t>
            </a:r>
            <a:r>
              <a:rPr lang="nl-NL" dirty="0"/>
              <a:t>het selecteren van </a:t>
            </a:r>
            <a:r>
              <a:rPr lang="nl-NL" b="1" dirty="0"/>
              <a:t>games</a:t>
            </a:r>
            <a:r>
              <a:rPr lang="nl-NL" dirty="0"/>
              <a:t> kun je gebruik maken van </a:t>
            </a:r>
            <a:r>
              <a:rPr lang="nl-NL" dirty="0" smtClean="0"/>
              <a:t>het eerder genoemde </a:t>
            </a:r>
            <a:r>
              <a:rPr lang="nl-NL" dirty="0"/>
              <a:t>PEGI-systeem. </a:t>
            </a:r>
            <a:endParaRPr lang="nl-NL" dirty="0" smtClean="0"/>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112286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Opdracht </a:t>
            </a:r>
            <a:r>
              <a:rPr lang="nl-NL" dirty="0" err="1" smtClean="0">
                <a:solidFill>
                  <a:srgbClr val="E6269C"/>
                </a:solidFill>
              </a:rPr>
              <a:t>apps</a:t>
            </a:r>
            <a:r>
              <a:rPr lang="nl-NL" dirty="0" smtClean="0">
                <a:solidFill>
                  <a:srgbClr val="E6269C"/>
                </a:solidFill>
              </a:rPr>
              <a:t> en games  </a:t>
            </a:r>
            <a:endParaRPr lang="nl-NL" dirty="0">
              <a:solidFill>
                <a:srgbClr val="E6269C"/>
              </a:solidFill>
            </a:endParaRPr>
          </a:p>
        </p:txBody>
      </p:sp>
      <p:sp>
        <p:nvSpPr>
          <p:cNvPr id="3" name="Tijdelijke aanduiding voor inhoud 2"/>
          <p:cNvSpPr>
            <a:spLocks noGrp="1"/>
          </p:cNvSpPr>
          <p:nvPr>
            <p:ph idx="1"/>
          </p:nvPr>
        </p:nvSpPr>
        <p:spPr>
          <a:xfrm>
            <a:off x="1944216" y="1268760"/>
            <a:ext cx="6948264" cy="4525963"/>
          </a:xfrm>
        </p:spPr>
        <p:txBody>
          <a:bodyPr>
            <a:noAutofit/>
          </a:bodyPr>
          <a:lstStyle/>
          <a:p>
            <a:pPr marL="0" indent="0">
              <a:buNone/>
            </a:pPr>
            <a:r>
              <a:rPr lang="nl-NL" sz="1400" dirty="0"/>
              <a:t> </a:t>
            </a:r>
            <a:r>
              <a:rPr lang="nl-NL" sz="1400" dirty="0" smtClean="0"/>
              <a:t>Noem verschillende </a:t>
            </a:r>
            <a:r>
              <a:rPr lang="nl-NL" sz="1400" dirty="0"/>
              <a:t>apps op de tablet: </a:t>
            </a:r>
          </a:p>
          <a:p>
            <a:r>
              <a:rPr lang="nl-NL" sz="1400" dirty="0"/>
              <a:t>Een app die graag gespeeld wordt door een kind in de leeftijd van 4 tot 6 jaar</a:t>
            </a:r>
          </a:p>
          <a:p>
            <a:r>
              <a:rPr lang="nl-NL" sz="1400" dirty="0"/>
              <a:t>Een app die graag gespeeld wordt door een kind in de leeftijd van 6 tot 8 jaar</a:t>
            </a:r>
          </a:p>
          <a:p>
            <a:endParaRPr lang="nl-NL" sz="1400" dirty="0" smtClean="0"/>
          </a:p>
          <a:p>
            <a:pPr marL="0" indent="0">
              <a:buNone/>
            </a:pPr>
            <a:r>
              <a:rPr lang="nl-NL" sz="1400" dirty="0" smtClean="0"/>
              <a:t>Voorbeelden</a:t>
            </a:r>
          </a:p>
          <a:p>
            <a:pPr marL="0" indent="0">
              <a:buNone/>
            </a:pPr>
            <a:r>
              <a:rPr lang="nl-NL" sz="1400" dirty="0"/>
              <a:t>S</a:t>
            </a:r>
            <a:r>
              <a:rPr lang="nl-NL" sz="1400" dirty="0" smtClean="0"/>
              <a:t>amenspelen: </a:t>
            </a:r>
            <a:r>
              <a:rPr lang="nl-NL" sz="1400" dirty="0" smtClean="0">
                <a:hlinkClick r:id="rId2"/>
              </a:rPr>
              <a:t> Toca Store</a:t>
            </a:r>
            <a:r>
              <a:rPr lang="nl-NL" sz="1400" dirty="0" smtClean="0"/>
              <a:t>, </a:t>
            </a:r>
            <a:r>
              <a:rPr lang="nl-NL" sz="1400" dirty="0" smtClean="0">
                <a:hlinkClick r:id="rId3"/>
              </a:rPr>
              <a:t>Poppetto Verkleedkleren</a:t>
            </a:r>
            <a:r>
              <a:rPr lang="nl-NL" sz="1400" dirty="0" smtClean="0"/>
              <a:t>, (</a:t>
            </a:r>
            <a:r>
              <a:rPr lang="nl-NL" sz="1400" dirty="0" smtClean="0">
                <a:hlinkClick r:id="rId4"/>
              </a:rPr>
              <a:t>demo</a:t>
            </a:r>
            <a:r>
              <a:rPr lang="nl-NL" sz="1400" dirty="0" smtClean="0"/>
              <a:t>),</a:t>
            </a:r>
          </a:p>
          <a:p>
            <a:pPr marL="0" indent="0">
              <a:buNone/>
            </a:pPr>
            <a:r>
              <a:rPr lang="nl-NL" sz="1400" dirty="0" smtClean="0"/>
              <a:t>‘Educatief’: </a:t>
            </a:r>
            <a:r>
              <a:rPr lang="nl-NL" sz="1400" dirty="0" smtClean="0">
                <a:hlinkClick r:id="rId5"/>
              </a:rPr>
              <a:t>Bobo spelletjes</a:t>
            </a:r>
            <a:endParaRPr lang="nl-NL" sz="1400" dirty="0" smtClean="0"/>
          </a:p>
          <a:p>
            <a:pPr marL="0" indent="0">
              <a:buNone/>
            </a:pPr>
            <a:r>
              <a:rPr lang="nl-NL" sz="1400" dirty="0" smtClean="0"/>
              <a:t>Puzzel: ‘</a:t>
            </a:r>
            <a:r>
              <a:rPr lang="nl-NL" sz="1400" dirty="0" smtClean="0">
                <a:hlinkClick r:id="rId6"/>
              </a:rPr>
              <a:t>dieren puzzel </a:t>
            </a:r>
            <a:r>
              <a:rPr lang="nl-NL" sz="1400" dirty="0" smtClean="0"/>
              <a:t> (</a:t>
            </a:r>
            <a:r>
              <a:rPr lang="nl-NL" sz="1400" dirty="0" smtClean="0">
                <a:hlinkClick r:id="rId7"/>
              </a:rPr>
              <a:t>demo</a:t>
            </a:r>
            <a:r>
              <a:rPr lang="nl-NL" sz="1400" dirty="0" smtClean="0"/>
              <a:t>)</a:t>
            </a:r>
            <a:endParaRPr lang="nl-NL" sz="1400" dirty="0"/>
          </a:p>
          <a:p>
            <a:pPr marL="0" indent="0">
              <a:buNone/>
            </a:pPr>
            <a:r>
              <a:rPr lang="nl-NL" sz="1400" dirty="0" smtClean="0"/>
              <a:t>Interactieve boeken:  </a:t>
            </a:r>
            <a:r>
              <a:rPr lang="nl-NL" sz="1400" dirty="0" smtClean="0">
                <a:hlinkClick r:id="rId8"/>
              </a:rPr>
              <a:t>Timo en het toverstokje </a:t>
            </a:r>
            <a:endParaRPr lang="nl-NL" sz="1400" dirty="0" smtClean="0"/>
          </a:p>
          <a:p>
            <a:endParaRPr lang="nl-NL" sz="1400" dirty="0"/>
          </a:p>
          <a:p>
            <a:pPr marL="0" indent="0">
              <a:buNone/>
            </a:pPr>
            <a:r>
              <a:rPr lang="nl-NL" sz="1400" dirty="0"/>
              <a:t>Is er een verschil? </a:t>
            </a:r>
            <a:r>
              <a:rPr lang="nl-NL" sz="1400" dirty="0" smtClean="0"/>
              <a:t> Bespreek </a:t>
            </a:r>
            <a:r>
              <a:rPr lang="nl-NL" sz="1400" dirty="0"/>
              <a:t>met elkaar wat je van de apps vindt. Sluit de app aan bij de interesses van jouw kind? Wat zouden kinderen leuk vinden aan de app? Wat kunnen ze er van leren / mee oefenen? </a:t>
            </a:r>
            <a:r>
              <a:rPr lang="nl-NL" sz="1400" dirty="0" smtClean="0"/>
              <a:t/>
            </a:r>
            <a:br>
              <a:rPr lang="nl-NL" sz="1400" dirty="0" smtClean="0"/>
            </a:br>
            <a:r>
              <a:rPr lang="nl-NL" sz="1400" dirty="0" smtClean="0"/>
              <a:t/>
            </a:r>
            <a:br>
              <a:rPr lang="nl-NL" sz="1400" dirty="0" smtClean="0"/>
            </a:br>
            <a:r>
              <a:rPr lang="nl-NL" sz="1400" dirty="0" smtClean="0"/>
              <a:t>Beoordeel de </a:t>
            </a:r>
            <a:r>
              <a:rPr lang="nl-NL" sz="1400" dirty="0" err="1" smtClean="0"/>
              <a:t>app</a:t>
            </a:r>
            <a:r>
              <a:rPr lang="nl-NL" sz="1400" dirty="0" smtClean="0"/>
              <a:t> ook eens </a:t>
            </a:r>
            <a:r>
              <a:rPr lang="nl-NL" sz="1400" dirty="0"/>
              <a:t>op de volgende onderdelen:</a:t>
            </a:r>
          </a:p>
          <a:p>
            <a:pPr marL="0" indent="0">
              <a:buNone/>
            </a:pPr>
            <a:r>
              <a:rPr lang="nl-NL" sz="1400" dirty="0"/>
              <a:t>1. Aantrekkelijkheid</a:t>
            </a:r>
          </a:p>
          <a:p>
            <a:pPr marL="0" indent="0">
              <a:buNone/>
            </a:pPr>
            <a:r>
              <a:rPr lang="nl-NL" sz="1400" dirty="0"/>
              <a:t>2. Gebruiksvriendelijkheid</a:t>
            </a:r>
          </a:p>
          <a:p>
            <a:pPr marL="0" indent="0">
              <a:buNone/>
            </a:pPr>
            <a:r>
              <a:rPr lang="nl-NL" sz="1400" dirty="0" smtClean="0"/>
              <a:t>3. Betrouwbaarheid</a:t>
            </a:r>
          </a:p>
          <a:p>
            <a:pPr marL="0" indent="0">
              <a:buNone/>
            </a:pPr>
            <a:r>
              <a:rPr lang="nl-NL" sz="1400" dirty="0" smtClean="0"/>
              <a:t>4. </a:t>
            </a:r>
            <a:r>
              <a:rPr lang="nl-NL" sz="1400" dirty="0"/>
              <a:t>Educatieve waarde</a:t>
            </a:r>
          </a:p>
          <a:p>
            <a:pPr marL="0" indent="0">
              <a:buNone/>
            </a:pPr>
            <a:r>
              <a:rPr lang="nl-NL" sz="1400" b="1" dirty="0"/>
              <a:t> </a:t>
            </a:r>
            <a:endParaRPr lang="nl-NL" sz="1400" dirty="0"/>
          </a:p>
          <a:p>
            <a:pPr marL="0" indent="0">
              <a:buNone/>
            </a:pPr>
            <a:r>
              <a:rPr lang="nl-NL" sz="1400" dirty="0" smtClean="0"/>
              <a:t>Zoek ook de </a:t>
            </a:r>
            <a:r>
              <a:rPr lang="nl-NL" sz="1400" dirty="0"/>
              <a:t>beoordelingen van deze apps op bijvoorbeeld </a:t>
            </a:r>
            <a:r>
              <a:rPr lang="nl-NL" sz="1400" u="sng" dirty="0">
                <a:hlinkClick r:id="rId9"/>
              </a:rPr>
              <a:t>www.kindmedia.nl</a:t>
            </a:r>
            <a:r>
              <a:rPr lang="nl-NL" sz="1400" dirty="0"/>
              <a:t> of </a:t>
            </a:r>
            <a:r>
              <a:rPr lang="nl-NL" sz="1400" u="sng" dirty="0">
                <a:hlinkClick r:id="rId10"/>
              </a:rPr>
              <a:t>www.mediasmarties.nl</a:t>
            </a:r>
            <a:r>
              <a:rPr lang="nl-NL" sz="1400" dirty="0"/>
              <a:t> en bespreek met elkaar of jullie je kunnen vinden in de beoordeling.</a:t>
            </a:r>
          </a:p>
        </p:txBody>
      </p:sp>
      <p:pic>
        <p:nvPicPr>
          <p:cNvPr id="4" name="Afbeelding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pic>
        <p:nvPicPr>
          <p:cNvPr id="5" name="Afbeelding 4" descr="Screen Shot 2018-09-28 at 15.40.44.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39552" y="4226024"/>
            <a:ext cx="1193800" cy="1219200"/>
          </a:xfrm>
          <a:prstGeom prst="rect">
            <a:avLst/>
          </a:prstGeom>
        </p:spPr>
      </p:pic>
      <p:pic>
        <p:nvPicPr>
          <p:cNvPr id="6" name="Afbeelding 5" descr="Screen Shot 2018-09-28 at 15.41.55.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8838" y="2889690"/>
            <a:ext cx="1204850" cy="1259390"/>
          </a:xfrm>
          <a:prstGeom prst="rect">
            <a:avLst/>
          </a:prstGeom>
        </p:spPr>
      </p:pic>
      <p:pic>
        <p:nvPicPr>
          <p:cNvPr id="7" name="Afbeelding 6" descr="Screen Shot 2018-09-28 at 15.59.01.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39552" y="1553912"/>
            <a:ext cx="1248895" cy="1198939"/>
          </a:xfrm>
          <a:prstGeom prst="rect">
            <a:avLst/>
          </a:prstGeom>
        </p:spPr>
      </p:pic>
    </p:spTree>
    <p:extLst>
      <p:ext uri="{BB962C8B-B14F-4D97-AF65-F5344CB8AC3E}">
        <p14:creationId xmlns:p14="http://schemas.microsoft.com/office/powerpoint/2010/main" val="572076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a:xfrm>
            <a:off x="609600" y="2708920"/>
            <a:ext cx="8077200" cy="1252736"/>
          </a:xfrm>
        </p:spPr>
        <p:txBody>
          <a:bodyPr>
            <a:normAutofit/>
          </a:bodyPr>
          <a:lstStyle/>
          <a:p>
            <a:pPr marL="0" indent="0" algn="ctr">
              <a:buNone/>
            </a:pPr>
            <a:r>
              <a:rPr lang="en-US" sz="4800" b="1" dirty="0" smtClean="0">
                <a:solidFill>
                  <a:srgbClr val="E6269C"/>
                </a:solidFill>
              </a:rPr>
              <a:t>STELLINGEN</a:t>
            </a:r>
            <a:endParaRPr lang="nl-NL" sz="4800" b="1" dirty="0" smtClean="0">
              <a:solidFill>
                <a:srgbClr val="E6269C"/>
              </a:solidFill>
            </a:endParaRPr>
          </a:p>
          <a:p>
            <a:endParaRPr lang="nl-NL" dirty="0" smtClean="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1961080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stelling</a:t>
            </a:r>
            <a:endParaRPr lang="nl-NL" dirty="0">
              <a:solidFill>
                <a:srgbClr val="E6269C"/>
              </a:solidFill>
            </a:endParaRPr>
          </a:p>
        </p:txBody>
      </p:sp>
      <p:sp>
        <p:nvSpPr>
          <p:cNvPr id="3" name="Tijdelijke aanduiding voor inhoud 2"/>
          <p:cNvSpPr>
            <a:spLocks noGrp="1"/>
          </p:cNvSpPr>
          <p:nvPr>
            <p:ph idx="1"/>
          </p:nvPr>
        </p:nvSpPr>
        <p:spPr>
          <a:xfrm>
            <a:off x="611560" y="2492896"/>
            <a:ext cx="7922840" cy="3140075"/>
          </a:xfrm>
        </p:spPr>
        <p:txBody>
          <a:bodyPr>
            <a:noAutofit/>
          </a:bodyPr>
          <a:lstStyle/>
          <a:p>
            <a:pPr marL="0" indent="0" algn="ctr">
              <a:buNone/>
            </a:pPr>
            <a:r>
              <a:rPr lang="nl-NL" sz="4000" i="1" dirty="0" smtClean="0">
                <a:solidFill>
                  <a:srgbClr val="662483"/>
                </a:solidFill>
              </a:rPr>
              <a:t>Kinderen jonger dan 6 jaar moeten absoluut niet in aanraking komen met media (telefoon/tablet/pc)</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3399533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E6269C"/>
                </a:solidFill>
              </a:rPr>
              <a:t>stelling</a:t>
            </a:r>
            <a:endParaRPr lang="nl-NL" dirty="0">
              <a:solidFill>
                <a:srgbClr val="E6269C"/>
              </a:solidFill>
            </a:endParaRPr>
          </a:p>
        </p:txBody>
      </p:sp>
      <p:sp>
        <p:nvSpPr>
          <p:cNvPr id="3" name="Tijdelijke aanduiding voor inhoud 2"/>
          <p:cNvSpPr>
            <a:spLocks noGrp="1"/>
          </p:cNvSpPr>
          <p:nvPr>
            <p:ph idx="1"/>
          </p:nvPr>
        </p:nvSpPr>
        <p:spPr>
          <a:xfrm>
            <a:off x="611560" y="2708920"/>
            <a:ext cx="7922840" cy="1684784"/>
          </a:xfrm>
        </p:spPr>
        <p:txBody>
          <a:bodyPr>
            <a:noAutofit/>
          </a:bodyPr>
          <a:lstStyle/>
          <a:p>
            <a:pPr marL="0" indent="0" algn="ctr">
              <a:buNone/>
            </a:pPr>
            <a:r>
              <a:rPr lang="nl-NL" sz="4000" i="1" dirty="0" smtClean="0">
                <a:solidFill>
                  <a:srgbClr val="662483"/>
                </a:solidFill>
              </a:rPr>
              <a:t>Het internet moet 1 dag per week onbereikbaar zijn.</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6113805"/>
            <a:ext cx="1451284" cy="504000"/>
          </a:xfrm>
          <a:prstGeom prst="rect">
            <a:avLst/>
          </a:prstGeom>
        </p:spPr>
      </p:pic>
    </p:spTree>
    <p:extLst>
      <p:ext uri="{BB962C8B-B14F-4D97-AF65-F5344CB8AC3E}">
        <p14:creationId xmlns:p14="http://schemas.microsoft.com/office/powerpoint/2010/main" val="1304926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Aangepast 2">
      <a:dk1>
        <a:sysClr val="windowText" lastClr="000000"/>
      </a:dk1>
      <a:lt1>
        <a:sysClr val="window" lastClr="FFFFFF"/>
      </a:lt1>
      <a:dk2>
        <a:srgbClr val="17365D"/>
      </a:dk2>
      <a:lt2>
        <a:srgbClr val="EEECE1"/>
      </a:lt2>
      <a:accent1>
        <a:srgbClr val="17365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293</Words>
  <Application>Microsoft Office PowerPoint</Application>
  <PresentationFormat>Diavoorstelling (4:3)</PresentationFormat>
  <Paragraphs>91</Paragraphs>
  <Slides>16</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Wingdings</vt:lpstr>
      <vt:lpstr>Office-thema</vt:lpstr>
      <vt:lpstr>Samen mediawijs! </vt:lpstr>
      <vt:lpstr>Vanavond 20:30-21:30</vt:lpstr>
      <vt:lpstr>Opdracht Televisie  </vt:lpstr>
      <vt:lpstr>Opdracht Televisie </vt:lpstr>
      <vt:lpstr>Opdracht apps en games  </vt:lpstr>
      <vt:lpstr>Opdracht apps en games  </vt:lpstr>
      <vt:lpstr>PowerPoint-presentatie</vt:lpstr>
      <vt:lpstr>stelling</vt:lpstr>
      <vt:lpstr>stelling</vt:lpstr>
      <vt:lpstr>stelling</vt:lpstr>
      <vt:lpstr>stelling</vt:lpstr>
      <vt:lpstr>PowerPoint-presentatie</vt:lpstr>
      <vt:lpstr>discussie</vt:lpstr>
      <vt:lpstr>discussie</vt:lpstr>
      <vt:lpstr>discussie </vt:lpstr>
      <vt:lpstr>einde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Solange Jacobsen</dc:creator>
  <cp:lastModifiedBy>Daphne Seegers</cp:lastModifiedBy>
  <cp:revision>103</cp:revision>
  <cp:lastPrinted>2018-10-02T08:20:45Z</cp:lastPrinted>
  <dcterms:created xsi:type="dcterms:W3CDTF">2014-02-12T15:46:42Z</dcterms:created>
  <dcterms:modified xsi:type="dcterms:W3CDTF">2018-10-02T13:21:38Z</dcterms:modified>
</cp:coreProperties>
</file>