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0" r:id="rId3"/>
    <p:sldId id="306" r:id="rId4"/>
    <p:sldId id="307" r:id="rId5"/>
    <p:sldId id="308" r:id="rId6"/>
    <p:sldId id="304" r:id="rId7"/>
    <p:sldId id="297" r:id="rId8"/>
    <p:sldId id="299" r:id="rId9"/>
    <p:sldId id="301" r:id="rId10"/>
    <p:sldId id="298" r:id="rId11"/>
    <p:sldId id="292" r:id="rId12"/>
    <p:sldId id="310" r:id="rId13"/>
    <p:sldId id="311" r:id="rId14"/>
    <p:sldId id="313" r:id="rId15"/>
    <p:sldId id="314" r:id="rId16"/>
    <p:sldId id="309" r:id="rId17"/>
    <p:sldId id="305" r:id="rId18"/>
  </p:sldIdLst>
  <p:sldSz cx="9144000" cy="6858000" type="screen4x3"/>
  <p:notesSz cx="7010400" cy="9296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260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3"/>
    <a:srgbClr val="E6269C"/>
    <a:srgbClr val="7478CA"/>
    <a:srgbClr val="393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75248" autoAdjust="0"/>
  </p:normalViewPr>
  <p:slideViewPr>
    <p:cSldViewPr>
      <p:cViewPr varScale="1">
        <p:scale>
          <a:sx n="82" d="100"/>
          <a:sy n="82" d="100"/>
        </p:scale>
        <p:origin x="876" y="84"/>
      </p:cViewPr>
      <p:guideLst>
        <p:guide orient="horz" pos="2296"/>
        <p:guide pos="260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32"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3.xml"/><Relationship Id="rId5" Type="http://schemas.openxmlformats.org/officeDocument/2006/relationships/image" Target="../media/image5.png"/><Relationship Id="rId4" Type="http://schemas.openxmlformats.org/officeDocument/2006/relationships/image" Target="../media/image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NL"/>
          </a:p>
        </p:txBody>
      </p:sp>
      <p:sp>
        <p:nvSpPr>
          <p:cNvPr id="4" name="Tijdelijke aanduiding voor voetteks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9AD033-1030-4352-909A-E505C7E02351}" type="slidenum">
              <a:rPr lang="nl-NL" smtClean="0"/>
              <a:pPr/>
              <a:t>‹nr.›</a:t>
            </a:fld>
            <a:endParaRPr lang="nl-NL"/>
          </a:p>
        </p:txBody>
      </p:sp>
      <p:pic>
        <p:nvPicPr>
          <p:cNvPr id="6" name="Afbeelding 5" descr="logo Bureau Jeugd &amp; Media RGB.jpg"/>
          <p:cNvPicPr>
            <a:picLocks noChangeAspect="1"/>
          </p:cNvPicPr>
          <p:nvPr/>
        </p:nvPicPr>
        <p:blipFill>
          <a:blip r:embed="rId2" cstate="print"/>
          <a:stretch>
            <a:fillRect/>
          </a:stretch>
        </p:blipFill>
        <p:spPr>
          <a:xfrm>
            <a:off x="4682932" y="146417"/>
            <a:ext cx="1772093" cy="548545"/>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3420640" y="8776688"/>
            <a:ext cx="404196" cy="451607"/>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3946704" y="8813841"/>
            <a:ext cx="190330" cy="414455"/>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2824490" y="8789047"/>
            <a:ext cx="419342" cy="436021"/>
          </a:xfrm>
          <a:prstGeom prst="rect">
            <a:avLst/>
          </a:prstGeom>
          <a:noFill/>
          <a:ln w="9525">
            <a:noFill/>
            <a:miter lim="800000"/>
            <a:headEnd/>
            <a:tailEnd/>
          </a:ln>
        </p:spPr>
      </p:pic>
    </p:spTree>
    <p:extLst>
      <p:ext uri="{BB962C8B-B14F-4D97-AF65-F5344CB8AC3E}">
        <p14:creationId xmlns:p14="http://schemas.microsoft.com/office/powerpoint/2010/main" val="1157801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2.xml"/><Relationship Id="rId5" Type="http://schemas.openxmlformats.org/officeDocument/2006/relationships/image" Target="../media/image5.png"/><Relationship Id="rId4"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2033036" y="0"/>
            <a:ext cx="3037840" cy="464820"/>
          </a:xfrm>
          <a:prstGeom prst="rect">
            <a:avLst/>
          </a:prstGeom>
        </p:spPr>
        <p:txBody>
          <a:bodyPr vert="horz" lIns="93177" tIns="46589" rIns="93177" bIns="46589" rtlCol="0"/>
          <a:lstStyle>
            <a:lvl1pPr algn="ctr">
              <a:defRPr sz="1200"/>
            </a:lvl1pPr>
          </a:lstStyle>
          <a:p>
            <a:fld id="{80F3A91C-9510-46F0-AE24-1F31EED21761}" type="datetimeFigureOut">
              <a:rPr lang="nl-NL" smtClean="0"/>
              <a:pPr/>
              <a:t>2-10-2018</a:t>
            </a:fld>
            <a:endParaRPr lang="nl-NL"/>
          </a:p>
        </p:txBody>
      </p:sp>
      <p:sp>
        <p:nvSpPr>
          <p:cNvPr id="4" name="Tijdelijke aanduiding voor dia-afbeelding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CA5D2A-F8DF-4114-B7D4-769F7A137F05}" type="slidenum">
              <a:rPr lang="nl-NL" smtClean="0"/>
              <a:pPr/>
              <a:t>‹nr.›</a:t>
            </a:fld>
            <a:endParaRPr lang="nl-NL"/>
          </a:p>
        </p:txBody>
      </p:sp>
      <p:pic>
        <p:nvPicPr>
          <p:cNvPr id="8" name="Afbeelding 7" descr="logo Bureau Jeugd &amp; Media RGB.jpg"/>
          <p:cNvPicPr>
            <a:picLocks noChangeAspect="1"/>
          </p:cNvPicPr>
          <p:nvPr/>
        </p:nvPicPr>
        <p:blipFill>
          <a:blip r:embed="rId2" cstate="print"/>
          <a:stretch>
            <a:fillRect/>
          </a:stretch>
        </p:blipFill>
        <p:spPr>
          <a:xfrm>
            <a:off x="4682932" y="146417"/>
            <a:ext cx="1772093" cy="548545"/>
          </a:xfrm>
          <a:prstGeom prst="rect">
            <a:avLst/>
          </a:prstGeom>
        </p:spPr>
      </p:pic>
      <p:pic>
        <p:nvPicPr>
          <p:cNvPr id="9" name="Picture 2"/>
          <p:cNvPicPr>
            <a:picLocks noChangeAspect="1" noChangeArrowheads="1"/>
          </p:cNvPicPr>
          <p:nvPr/>
        </p:nvPicPr>
        <p:blipFill>
          <a:blip r:embed="rId3" cstate="print"/>
          <a:srcRect/>
          <a:stretch>
            <a:fillRect/>
          </a:stretch>
        </p:blipFill>
        <p:spPr bwMode="auto">
          <a:xfrm>
            <a:off x="3420640" y="8776688"/>
            <a:ext cx="404196" cy="451607"/>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946704" y="8813841"/>
            <a:ext cx="190330" cy="414455"/>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2824490" y="8789047"/>
            <a:ext cx="419342" cy="436021"/>
          </a:xfrm>
          <a:prstGeom prst="rect">
            <a:avLst/>
          </a:prstGeom>
          <a:noFill/>
          <a:ln w="9525">
            <a:noFill/>
            <a:miter lim="800000"/>
            <a:headEnd/>
            <a:tailEnd/>
          </a:ln>
        </p:spPr>
      </p:pic>
    </p:spTree>
    <p:extLst>
      <p:ext uri="{BB962C8B-B14F-4D97-AF65-F5344CB8AC3E}">
        <p14:creationId xmlns:p14="http://schemas.microsoft.com/office/powerpoint/2010/main" val="97700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3</a:t>
            </a:fld>
            <a:endParaRPr lang="nl-NL"/>
          </a:p>
        </p:txBody>
      </p:sp>
    </p:spTree>
    <p:extLst>
      <p:ext uri="{BB962C8B-B14F-4D97-AF65-F5344CB8AC3E}">
        <p14:creationId xmlns:p14="http://schemas.microsoft.com/office/powerpoint/2010/main" val="121215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4</a:t>
            </a:fld>
            <a:endParaRPr lang="nl-NL"/>
          </a:p>
        </p:txBody>
      </p:sp>
    </p:spTree>
    <p:extLst>
      <p:ext uri="{BB962C8B-B14F-4D97-AF65-F5344CB8AC3E}">
        <p14:creationId xmlns:p14="http://schemas.microsoft.com/office/powerpoint/2010/main" val="412685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5</a:t>
            </a:fld>
            <a:endParaRPr lang="nl-NL"/>
          </a:p>
        </p:txBody>
      </p:sp>
    </p:spTree>
    <p:extLst>
      <p:ext uri="{BB962C8B-B14F-4D97-AF65-F5344CB8AC3E}">
        <p14:creationId xmlns:p14="http://schemas.microsoft.com/office/powerpoint/2010/main" val="369761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12</a:t>
            </a:fld>
            <a:endParaRPr lang="nl-NL"/>
          </a:p>
        </p:txBody>
      </p:sp>
    </p:spTree>
    <p:extLst>
      <p:ext uri="{BB962C8B-B14F-4D97-AF65-F5344CB8AC3E}">
        <p14:creationId xmlns:p14="http://schemas.microsoft.com/office/powerpoint/2010/main" val="209653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13</a:t>
            </a:fld>
            <a:endParaRPr lang="nl-NL"/>
          </a:p>
        </p:txBody>
      </p:sp>
    </p:spTree>
    <p:extLst>
      <p:ext uri="{BB962C8B-B14F-4D97-AF65-F5344CB8AC3E}">
        <p14:creationId xmlns:p14="http://schemas.microsoft.com/office/powerpoint/2010/main" val="19319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14</a:t>
            </a:fld>
            <a:endParaRPr lang="nl-NL"/>
          </a:p>
        </p:txBody>
      </p:sp>
    </p:spTree>
    <p:extLst>
      <p:ext uri="{BB962C8B-B14F-4D97-AF65-F5344CB8AC3E}">
        <p14:creationId xmlns:p14="http://schemas.microsoft.com/office/powerpoint/2010/main" val="383375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15</a:t>
            </a:fld>
            <a:endParaRPr lang="nl-NL"/>
          </a:p>
        </p:txBody>
      </p:sp>
    </p:spTree>
    <p:extLst>
      <p:ext uri="{BB962C8B-B14F-4D97-AF65-F5344CB8AC3E}">
        <p14:creationId xmlns:p14="http://schemas.microsoft.com/office/powerpoint/2010/main" val="341042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16</a:t>
            </a:fld>
            <a:endParaRPr lang="nl-NL"/>
          </a:p>
        </p:txBody>
      </p:sp>
    </p:spTree>
    <p:extLst>
      <p:ext uri="{BB962C8B-B14F-4D97-AF65-F5344CB8AC3E}">
        <p14:creationId xmlns:p14="http://schemas.microsoft.com/office/powerpoint/2010/main" val="35772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smtClean="0"/>
          </a:p>
        </p:txBody>
      </p:sp>
      <p:sp>
        <p:nvSpPr>
          <p:cNvPr id="1331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726C36-4F21-4596-BFA9-E95B449BD314}" type="slidenum">
              <a:rPr lang="nl-NL">
                <a:cs typeface="Arial" charset="0"/>
              </a:rPr>
              <a:pPr fontAlgn="base">
                <a:spcBef>
                  <a:spcPct val="0"/>
                </a:spcBef>
                <a:spcAft>
                  <a:spcPct val="0"/>
                </a:spcAft>
                <a:defRPr/>
              </a:pPr>
              <a:t>17</a:t>
            </a:fld>
            <a:endParaRPr lang="nl-NL">
              <a:cs typeface="Arial" charset="0"/>
            </a:endParaRPr>
          </a:p>
        </p:txBody>
      </p:sp>
    </p:spTree>
    <p:extLst>
      <p:ext uri="{BB962C8B-B14F-4D97-AF65-F5344CB8AC3E}">
        <p14:creationId xmlns:p14="http://schemas.microsoft.com/office/powerpoint/2010/main" val="2976809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 y="5157192"/>
            <a:ext cx="2205629" cy="1656184"/>
          </a:xfrm>
          <a:prstGeom prst="rect">
            <a:avLst/>
          </a:prstGeom>
          <a:noFill/>
          <a:ln w="9525">
            <a:noFill/>
            <a:miter lim="800000"/>
            <a:headEnd/>
            <a:tailEnd/>
          </a:ln>
        </p:spPr>
      </p:pic>
      <p:sp>
        <p:nvSpPr>
          <p:cNvPr id="2" name="Titel 1"/>
          <p:cNvSpPr>
            <a:spLocks noGrp="1"/>
          </p:cNvSpPr>
          <p:nvPr>
            <p:ph type="ctrTitle"/>
          </p:nvPr>
        </p:nvSpPr>
        <p:spPr>
          <a:xfrm>
            <a:off x="685800" y="2130425"/>
            <a:ext cx="7772400" cy="1470025"/>
          </a:xfrm>
        </p:spPr>
        <p:txBody>
          <a:bodyPr/>
          <a:lstStyle>
            <a:lvl1pPr>
              <a:defRPr b="1">
                <a:solidFill>
                  <a:srgbClr val="393E96"/>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284984"/>
            <a:ext cx="6400800" cy="648072"/>
          </a:xfrm>
        </p:spPr>
        <p:txBody>
          <a:bodyPr>
            <a:noAutofit/>
          </a:bodyPr>
          <a:lstStyle>
            <a:lvl1pPr marL="0" indent="0" algn="ctr" defTabSz="914400" rtl="0" eaLnBrk="1" latinLnBrk="0" hangingPunct="1">
              <a:spcBef>
                <a:spcPct val="0"/>
              </a:spcBef>
              <a:buNone/>
              <a:defRPr lang="nl-NL" sz="3200" b="1" kern="1200" dirty="0">
                <a:solidFill>
                  <a:srgbClr val="7478CA"/>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pic>
        <p:nvPicPr>
          <p:cNvPr id="7" name="Afbeelding 6" descr="logo Bureau Jeugd &amp; Media RGB.jpg"/>
          <p:cNvPicPr>
            <a:picLocks noChangeAspect="1"/>
          </p:cNvPicPr>
          <p:nvPr userDrawn="1"/>
        </p:nvPicPr>
        <p:blipFill>
          <a:blip r:embed="rId3" cstate="print"/>
          <a:stretch>
            <a:fillRect/>
          </a:stretch>
        </p:blipFill>
        <p:spPr>
          <a:xfrm>
            <a:off x="4757352" y="260648"/>
            <a:ext cx="3790376" cy="1179708"/>
          </a:xfrm>
          <a:prstGeom prst="rect">
            <a:avLst/>
          </a:prstGeom>
        </p:spPr>
      </p:pic>
      <p:pic>
        <p:nvPicPr>
          <p:cNvPr id="1026" name="Picture 2"/>
          <p:cNvPicPr>
            <a:picLocks noChangeAspect="1" noChangeArrowheads="1"/>
          </p:cNvPicPr>
          <p:nvPr userDrawn="1"/>
        </p:nvPicPr>
        <p:blipFill>
          <a:blip r:embed="rId4" cstate="print"/>
          <a:srcRect/>
          <a:stretch>
            <a:fillRect/>
          </a:stretch>
        </p:blipFill>
        <p:spPr bwMode="auto">
          <a:xfrm>
            <a:off x="2339752" y="5517232"/>
            <a:ext cx="1140036" cy="1280721"/>
          </a:xfrm>
          <a:prstGeom prst="rect">
            <a:avLst/>
          </a:prstGeom>
          <a:noFill/>
          <a:ln w="9525">
            <a:noFill/>
            <a:miter lim="800000"/>
            <a:headEnd/>
            <a:tailEnd/>
          </a:ln>
        </p:spPr>
      </p:pic>
      <p:pic>
        <p:nvPicPr>
          <p:cNvPr id="1027" name="Picture 3"/>
          <p:cNvPicPr>
            <a:picLocks noChangeAspect="1" noChangeArrowheads="1"/>
          </p:cNvPicPr>
          <p:nvPr userDrawn="1"/>
        </p:nvPicPr>
        <p:blipFill>
          <a:blip r:embed="rId5" cstate="print"/>
          <a:srcRect/>
          <a:stretch>
            <a:fillRect/>
          </a:stretch>
        </p:blipFill>
        <p:spPr bwMode="auto">
          <a:xfrm>
            <a:off x="3603128" y="5638014"/>
            <a:ext cx="536824" cy="117536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FEBE1D-CE88-4804-B89F-827E70585285}" type="datetimeFigureOut">
              <a:rPr lang="nl-NL" smtClean="0"/>
              <a:pPr/>
              <a:t>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FEBE1D-CE88-4804-B89F-827E70585285}" type="datetimeFigureOut">
              <a:rPr lang="nl-NL" smtClean="0"/>
              <a:pPr/>
              <a:t>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Parallellogram 7"/>
          <p:cNvSpPr/>
          <p:nvPr userDrawn="1"/>
        </p:nvSpPr>
        <p:spPr>
          <a:xfrm>
            <a:off x="467544" y="404664"/>
            <a:ext cx="8270056" cy="792088"/>
          </a:xfrm>
          <a:prstGeom prst="parallelogram">
            <a:avLst/>
          </a:prstGeom>
          <a:solidFill>
            <a:schemeClr val="bg1"/>
          </a:solidFill>
          <a:ln w="3175">
            <a:solidFill>
              <a:srgbClr val="393E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11560" y="418654"/>
            <a:ext cx="8075240" cy="994122"/>
          </a:xfrm>
        </p:spPr>
        <p:txBody>
          <a:bodyPr>
            <a:normAutofit/>
          </a:bodyPr>
          <a:lstStyle>
            <a:lvl1pPr algn="l" defTabSz="914400" rtl="0" eaLnBrk="1" latinLnBrk="0" hangingPunct="1">
              <a:spcBef>
                <a:spcPct val="0"/>
              </a:spcBef>
              <a:buNone/>
              <a:defRPr lang="nl-NL" sz="2600" b="1" kern="1200" cap="all" baseline="0" dirty="0">
                <a:solidFill>
                  <a:srgbClr val="393E96"/>
                </a:solidFill>
                <a:latin typeface="+mj-lt"/>
                <a:ea typeface="+mj-ea"/>
                <a:cs typeface="+mj-cs"/>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609600" y="1600200"/>
            <a:ext cx="8077200" cy="4525963"/>
          </a:xfrm>
        </p:spPr>
        <p:txBody>
          <a:bodyPr/>
          <a:lstStyle>
            <a:lvl1pPr algn="l" defTabSz="914400" rtl="0" eaLnBrk="1" latinLnBrk="0" hangingPunct="1">
              <a:spcBef>
                <a:spcPct val="0"/>
              </a:spcBef>
              <a:buClr>
                <a:srgbClr val="7478CA"/>
              </a:buClr>
              <a:buSzPct val="75000"/>
              <a:buFont typeface="Wingdings" pitchFamily="2" charset="2"/>
              <a:buChar char="Ø"/>
              <a:defRPr lang="nl-NL" sz="2400" b="0" kern="1200" cap="none" baseline="0" dirty="0" smtClean="0">
                <a:solidFill>
                  <a:schemeClr val="tx1">
                    <a:lumMod val="85000"/>
                    <a:lumOff val="15000"/>
                  </a:schemeClr>
                </a:solidFill>
                <a:latin typeface="+mj-lt"/>
                <a:ea typeface="+mj-ea"/>
                <a:cs typeface="+mj-cs"/>
              </a:defRPr>
            </a:lvl1pPr>
            <a:lvl2pPr>
              <a:buClr>
                <a:srgbClr val="7478CA"/>
              </a:buClr>
              <a:buSzPct val="75000"/>
              <a:buFont typeface="Calibri" pitchFamily="34" charset="0"/>
              <a:buChar char="-"/>
              <a:defRPr sz="2200">
                <a:solidFill>
                  <a:srgbClr val="7478CA"/>
                </a:solidFill>
              </a:defRPr>
            </a:lvl2pPr>
            <a:lvl3pPr>
              <a:defRPr sz="2200"/>
            </a:lvl3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10" name="Picture 2"/>
          <p:cNvPicPr>
            <a:picLocks noChangeAspect="1" noChangeArrowheads="1"/>
          </p:cNvPicPr>
          <p:nvPr userDrawn="1"/>
        </p:nvPicPr>
        <p:blipFill>
          <a:blip r:embed="rId2" cstate="print"/>
          <a:srcRect/>
          <a:stretch>
            <a:fillRect/>
          </a:stretch>
        </p:blipFill>
        <p:spPr bwMode="auto">
          <a:xfrm>
            <a:off x="7776990" y="752548"/>
            <a:ext cx="395409" cy="444204"/>
          </a:xfrm>
          <a:prstGeom prst="rect">
            <a:avLst/>
          </a:prstGeom>
          <a:noFill/>
          <a:ln w="9525">
            <a:noFill/>
            <a:miter lim="800000"/>
            <a:headEnd/>
            <a:tailEnd/>
          </a:ln>
        </p:spPr>
      </p:pic>
      <p:pic>
        <p:nvPicPr>
          <p:cNvPr id="11" name="Picture 3"/>
          <p:cNvPicPr>
            <a:picLocks noChangeAspect="1" noChangeArrowheads="1"/>
          </p:cNvPicPr>
          <p:nvPr userDrawn="1"/>
        </p:nvPicPr>
        <p:blipFill>
          <a:blip r:embed="rId3" cstate="print"/>
          <a:srcRect/>
          <a:stretch>
            <a:fillRect/>
          </a:stretch>
        </p:blipFill>
        <p:spPr bwMode="auto">
          <a:xfrm>
            <a:off x="8291618" y="789091"/>
            <a:ext cx="186192" cy="407661"/>
          </a:xfrm>
          <a:prstGeom prst="rect">
            <a:avLst/>
          </a:prstGeom>
          <a:noFill/>
          <a:ln w="9525">
            <a:noFill/>
            <a:miter lim="800000"/>
            <a:headEnd/>
            <a:tailEnd/>
          </a:ln>
        </p:spPr>
      </p:pic>
      <p:pic>
        <p:nvPicPr>
          <p:cNvPr id="2051" name="Picture 3"/>
          <p:cNvPicPr>
            <a:picLocks noChangeAspect="1" noChangeArrowheads="1"/>
          </p:cNvPicPr>
          <p:nvPr userDrawn="1"/>
        </p:nvPicPr>
        <p:blipFill>
          <a:blip r:embed="rId4" cstate="print"/>
          <a:srcRect/>
          <a:stretch>
            <a:fillRect/>
          </a:stretch>
        </p:blipFill>
        <p:spPr bwMode="auto">
          <a:xfrm>
            <a:off x="7193800" y="764704"/>
            <a:ext cx="410226" cy="428873"/>
          </a:xfrm>
          <a:prstGeom prst="rect">
            <a:avLst/>
          </a:prstGeom>
          <a:noFill/>
          <a:ln w="9525">
            <a:noFill/>
            <a:miter lim="800000"/>
            <a:headEnd/>
            <a:tailEnd/>
          </a:ln>
        </p:spPr>
      </p:pic>
      <p:pic>
        <p:nvPicPr>
          <p:cNvPr id="13" name="Afbeelding 12" descr="logo Bureau Jeugd &amp; Media RGB.jpg"/>
          <p:cNvPicPr>
            <a:picLocks noChangeAspect="1"/>
          </p:cNvPicPr>
          <p:nvPr userDrawn="1"/>
        </p:nvPicPr>
        <p:blipFill>
          <a:blip r:embed="rId5" cstate="print"/>
          <a:stretch>
            <a:fillRect/>
          </a:stretch>
        </p:blipFill>
        <p:spPr>
          <a:xfrm>
            <a:off x="6974312" y="6165304"/>
            <a:ext cx="1774152" cy="552183"/>
          </a:xfrm>
          <a:prstGeom prst="rect">
            <a:avLst/>
          </a:prstGeom>
        </p:spPr>
      </p:pic>
      <p:sp>
        <p:nvSpPr>
          <p:cNvPr id="14" name="Rechthoek 13"/>
          <p:cNvSpPr/>
          <p:nvPr userDrawn="1"/>
        </p:nvSpPr>
        <p:spPr>
          <a:xfrm>
            <a:off x="381000" y="332656"/>
            <a:ext cx="304800" cy="848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611560" y="260648"/>
            <a:ext cx="813690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Rechthoek 4"/>
          <p:cNvSpPr/>
          <p:nvPr userDrawn="1"/>
        </p:nvSpPr>
        <p:spPr>
          <a:xfrm>
            <a:off x="1547664" y="1916832"/>
            <a:ext cx="6336704" cy="3168352"/>
          </a:xfrm>
          <a:prstGeom prst="rect">
            <a:avLst/>
          </a:prstGeom>
          <a:solidFill>
            <a:schemeClr val="bg1"/>
          </a:solidFill>
          <a:ln w="3175">
            <a:solidFill>
              <a:srgbClr val="393E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logo Bureau Jeugd &amp; Media RGB.jpg"/>
          <p:cNvPicPr>
            <a:picLocks noChangeAspect="1"/>
          </p:cNvPicPr>
          <p:nvPr userDrawn="1"/>
        </p:nvPicPr>
        <p:blipFill>
          <a:blip r:embed="rId2" cstate="print"/>
          <a:stretch>
            <a:fillRect/>
          </a:stretch>
        </p:blipFill>
        <p:spPr>
          <a:xfrm>
            <a:off x="5796136" y="2132856"/>
            <a:ext cx="1815488" cy="565048"/>
          </a:xfrm>
          <a:prstGeom prst="rect">
            <a:avLst/>
          </a:prstGeom>
        </p:spPr>
      </p:pic>
      <p:pic>
        <p:nvPicPr>
          <p:cNvPr id="7" name="Picture 2"/>
          <p:cNvPicPr>
            <a:picLocks noChangeAspect="1" noChangeArrowheads="1"/>
          </p:cNvPicPr>
          <p:nvPr userDrawn="1"/>
        </p:nvPicPr>
        <p:blipFill>
          <a:blip r:embed="rId3" cstate="print"/>
          <a:srcRect/>
          <a:stretch>
            <a:fillRect/>
          </a:stretch>
        </p:blipFill>
        <p:spPr bwMode="auto">
          <a:xfrm>
            <a:off x="1979712" y="4581128"/>
            <a:ext cx="395409" cy="444204"/>
          </a:xfrm>
          <a:prstGeom prst="rect">
            <a:avLst/>
          </a:prstGeom>
          <a:noFill/>
          <a:ln w="9525">
            <a:noFill/>
            <a:miter lim="800000"/>
            <a:headEnd/>
            <a:tailEnd/>
          </a:ln>
        </p:spPr>
      </p:pic>
      <p:pic>
        <p:nvPicPr>
          <p:cNvPr id="8" name="Picture 3"/>
          <p:cNvPicPr>
            <a:picLocks noChangeAspect="1" noChangeArrowheads="1"/>
          </p:cNvPicPr>
          <p:nvPr userDrawn="1"/>
        </p:nvPicPr>
        <p:blipFill>
          <a:blip r:embed="rId4" cstate="print"/>
          <a:srcRect/>
          <a:stretch>
            <a:fillRect/>
          </a:stretch>
        </p:blipFill>
        <p:spPr bwMode="auto">
          <a:xfrm>
            <a:off x="3059832" y="4581128"/>
            <a:ext cx="186192" cy="407661"/>
          </a:xfrm>
          <a:prstGeom prst="rect">
            <a:avLst/>
          </a:prstGeom>
          <a:noFill/>
          <a:ln w="9525">
            <a:noFill/>
            <a:miter lim="800000"/>
            <a:headEnd/>
            <a:tailEnd/>
          </a:ln>
        </p:spPr>
      </p:pic>
      <p:pic>
        <p:nvPicPr>
          <p:cNvPr id="9" name="Picture 3"/>
          <p:cNvPicPr>
            <a:picLocks noChangeAspect="1" noChangeArrowheads="1"/>
          </p:cNvPicPr>
          <p:nvPr userDrawn="1"/>
        </p:nvPicPr>
        <p:blipFill>
          <a:blip r:embed="rId5" cstate="print"/>
          <a:srcRect/>
          <a:stretch>
            <a:fillRect/>
          </a:stretch>
        </p:blipFill>
        <p:spPr bwMode="auto">
          <a:xfrm>
            <a:off x="2483768" y="4581128"/>
            <a:ext cx="410226" cy="428873"/>
          </a:xfrm>
          <a:prstGeom prst="rect">
            <a:avLst/>
          </a:prstGeom>
          <a:noFill/>
          <a:ln w="9525">
            <a:noFill/>
            <a:miter lim="800000"/>
            <a:headEnd/>
            <a:tailEnd/>
          </a:ln>
        </p:spPr>
      </p:pic>
      <p:sp>
        <p:nvSpPr>
          <p:cNvPr id="10" name="Tekstvak 9"/>
          <p:cNvSpPr txBox="1"/>
          <p:nvPr userDrawn="1"/>
        </p:nvSpPr>
        <p:spPr>
          <a:xfrm>
            <a:off x="4042417" y="3933056"/>
            <a:ext cx="3697935" cy="1077218"/>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smtClean="0"/>
              <a:t>Telefoon	:</a:t>
            </a:r>
            <a:r>
              <a:rPr lang="nl-NL" sz="1600" baseline="0" dirty="0" smtClean="0"/>
              <a:t> </a:t>
            </a:r>
            <a:r>
              <a:rPr lang="nl-NL" sz="1600" baseline="0" dirty="0" smtClean="0">
                <a:solidFill>
                  <a:schemeClr val="tx1">
                    <a:lumMod val="65000"/>
                    <a:lumOff val="35000"/>
                  </a:schemeClr>
                </a:solidFill>
              </a:rPr>
              <a:t>(020) 662 6559</a:t>
            </a:r>
            <a:endParaRPr lang="nl-NL" sz="1600" dirty="0" smtClean="0">
              <a:solidFill>
                <a:schemeClr val="tx1">
                  <a:lumMod val="65000"/>
                  <a:lumOff val="35000"/>
                </a:schemeClr>
              </a:solidFill>
            </a:endParaRPr>
          </a:p>
          <a:p>
            <a:r>
              <a:rPr lang="nl-NL" sz="1600" dirty="0" smtClean="0"/>
              <a:t>Website	: </a:t>
            </a:r>
            <a:r>
              <a:rPr lang="nl-NL" sz="1600" dirty="0" smtClean="0">
                <a:solidFill>
                  <a:schemeClr val="tx1">
                    <a:lumMod val="65000"/>
                    <a:lumOff val="35000"/>
                  </a:schemeClr>
                </a:solidFill>
              </a:rPr>
              <a:t>www.bureaujeugdenmedia.nl</a:t>
            </a:r>
          </a:p>
          <a:p>
            <a:r>
              <a:rPr lang="nl-NL" sz="1600" dirty="0" smtClean="0"/>
              <a:t>Mail	:</a:t>
            </a:r>
            <a:r>
              <a:rPr lang="nl-NL" sz="1600" baseline="0" dirty="0" smtClean="0"/>
              <a:t> </a:t>
            </a:r>
            <a:r>
              <a:rPr lang="nl-NL" sz="1600" baseline="0" dirty="0" smtClean="0">
                <a:solidFill>
                  <a:schemeClr val="tx1">
                    <a:lumMod val="65000"/>
                    <a:lumOff val="35000"/>
                  </a:schemeClr>
                </a:solidFill>
              </a:rPr>
              <a:t>info@</a:t>
            </a:r>
            <a:r>
              <a:rPr lang="nl-NL" sz="1600" baseline="0" dirty="0" err="1" smtClean="0">
                <a:solidFill>
                  <a:schemeClr val="tx1">
                    <a:lumMod val="65000"/>
                    <a:lumOff val="35000"/>
                  </a:schemeClr>
                </a:solidFill>
              </a:rPr>
              <a:t>bjm.nl</a:t>
            </a:r>
            <a:endParaRPr lang="nl-NL" sz="1600" dirty="0" smtClean="0">
              <a:solidFill>
                <a:schemeClr val="tx1">
                  <a:lumMod val="65000"/>
                  <a:lumOff val="35000"/>
                </a:schemeClr>
              </a:solidFill>
            </a:endParaRPr>
          </a:p>
          <a:p>
            <a:r>
              <a:rPr lang="nl-NL" sz="1600" dirty="0" smtClean="0"/>
              <a:t>Twitter	: </a:t>
            </a:r>
            <a:r>
              <a:rPr lang="nl-NL" sz="1600" b="1" dirty="0" smtClean="0">
                <a:solidFill>
                  <a:srgbClr val="7478CA"/>
                </a:solidFill>
              </a:rPr>
              <a:t>@jeugdenmedia</a:t>
            </a:r>
          </a:p>
        </p:txBody>
      </p:sp>
      <p:sp>
        <p:nvSpPr>
          <p:cNvPr id="11" name="Titel 1"/>
          <p:cNvSpPr>
            <a:spLocks noGrp="1"/>
          </p:cNvSpPr>
          <p:nvPr>
            <p:ph type="ctrTitle"/>
          </p:nvPr>
        </p:nvSpPr>
        <p:spPr>
          <a:xfrm>
            <a:off x="1912168" y="2708920"/>
            <a:ext cx="3811960" cy="648072"/>
          </a:xfrm>
        </p:spPr>
        <p:txBody>
          <a:bodyPr>
            <a:normAutofit/>
          </a:bodyPr>
          <a:lstStyle>
            <a:lvl1pPr algn="l">
              <a:defRPr sz="2400" b="1">
                <a:solidFill>
                  <a:srgbClr val="393E96"/>
                </a:solidFill>
              </a:defRPr>
            </a:lvl1pPr>
          </a:lstStyle>
          <a:p>
            <a:r>
              <a:rPr lang="nl-NL" dirty="0" smtClean="0"/>
              <a:t>Klik om de stijl te bewerken</a:t>
            </a:r>
            <a:endParaRPr lang="nl-NL" dirty="0"/>
          </a:p>
        </p:txBody>
      </p:sp>
      <p:sp>
        <p:nvSpPr>
          <p:cNvPr id="12" name="Ondertitel 2"/>
          <p:cNvSpPr>
            <a:spLocks noGrp="1"/>
          </p:cNvSpPr>
          <p:nvPr>
            <p:ph type="subTitle" idx="1"/>
          </p:nvPr>
        </p:nvSpPr>
        <p:spPr>
          <a:xfrm>
            <a:off x="1915616" y="3212976"/>
            <a:ext cx="4672608" cy="504056"/>
          </a:xfrm>
        </p:spPr>
        <p:txBody>
          <a:bodyPr>
            <a:noAutofit/>
          </a:bodyPr>
          <a:lstStyle>
            <a:lvl1pPr marL="0" indent="0" algn="l" defTabSz="914400" rtl="0" eaLnBrk="1" latinLnBrk="0" hangingPunct="1">
              <a:spcBef>
                <a:spcPct val="0"/>
              </a:spcBef>
              <a:buNone/>
              <a:defRPr lang="nl-NL" sz="2400" b="0" kern="1200" dirty="0">
                <a:solidFill>
                  <a:srgbClr val="7478CA"/>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0FEBE1D-CE88-4804-B89F-827E70585285}" type="datetimeFigureOut">
              <a:rPr lang="nl-NL" smtClean="0"/>
              <a:pPr/>
              <a:t>2-10-2018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0FEBE1D-CE88-4804-B89F-827E70585285}" type="datetimeFigureOut">
              <a:rPr lang="nl-NL" smtClean="0"/>
              <a:pPr/>
              <a:t>2-10-2018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0FEBE1D-CE88-4804-B89F-827E70585285}" type="datetimeFigureOut">
              <a:rPr lang="nl-NL" smtClean="0"/>
              <a:pPr/>
              <a:t>2-10-2018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0FEBE1D-CE88-4804-B89F-827E70585285}" type="datetimeFigureOut">
              <a:rPr lang="nl-NL" smtClean="0"/>
              <a:pPr/>
              <a:t>2-10-2018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0FEBE1D-CE88-4804-B89F-827E70585285}" type="datetimeFigureOut">
              <a:rPr lang="nl-NL" smtClean="0"/>
              <a:pPr/>
              <a:t>2-10-2018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0FEBE1D-CE88-4804-B89F-827E70585285}" type="datetimeFigureOut">
              <a:rPr lang="nl-NL" smtClean="0"/>
              <a:pPr/>
              <a:t>2-10-2018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EBE1D-CE88-4804-B89F-827E70585285}" type="datetimeFigureOut">
              <a:rPr lang="nl-NL" smtClean="0"/>
              <a:pPr/>
              <a:t>2-10-2018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D2526-3A23-4915-9DE6-8AE033A5718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youtube.com/watch?v=cFVcnC_miOI"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twitch.tv/directory/game/Fortnite" TargetMode="External"/><Relationship Id="rId5" Type="http://schemas.openxmlformats.org/officeDocument/2006/relationships/hyperlink" Target="https://www.youtube.com/watch?v=JDq4wmmIM6M" TargetMode="External"/><Relationship Id="rId10" Type="http://schemas.openxmlformats.org/officeDocument/2006/relationships/image" Target="../media/image10.jpg"/><Relationship Id="rId4" Type="http://schemas.openxmlformats.org/officeDocument/2006/relationships/hyperlink" Target="https://www.youtube.com/watch?v=NjuCQ2eFRb4"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dHJQFN_8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smtClean="0">
                <a:solidFill>
                  <a:srgbClr val="E6269C"/>
                </a:solidFill>
              </a:rPr>
              <a:t>Samen mediawijs!</a:t>
            </a:r>
            <a:br>
              <a:rPr lang="nl-NL" dirty="0" smtClean="0">
                <a:solidFill>
                  <a:srgbClr val="E6269C"/>
                </a:solidFill>
              </a:rPr>
            </a:br>
            <a:endParaRPr lang="nl-NL" dirty="0">
              <a:solidFill>
                <a:srgbClr val="E6269C"/>
              </a:solidFill>
            </a:endParaRPr>
          </a:p>
        </p:txBody>
      </p:sp>
      <p:sp>
        <p:nvSpPr>
          <p:cNvPr id="3" name="Ondertitel 2"/>
          <p:cNvSpPr>
            <a:spLocks noGrp="1"/>
          </p:cNvSpPr>
          <p:nvPr>
            <p:ph type="subTitle" idx="1"/>
          </p:nvPr>
        </p:nvSpPr>
        <p:spPr>
          <a:xfrm>
            <a:off x="1371600" y="3284984"/>
            <a:ext cx="6400800" cy="1296144"/>
          </a:xfrm>
        </p:spPr>
        <p:txBody>
          <a:bodyPr/>
          <a:lstStyle/>
          <a:p>
            <a:r>
              <a:rPr lang="nl-NL" dirty="0" smtClean="0">
                <a:solidFill>
                  <a:srgbClr val="662483"/>
                </a:solidFill>
              </a:rPr>
              <a:t>De praktijk:  </a:t>
            </a:r>
            <a:endParaRPr lang="nl-NL" dirty="0" smtClean="0">
              <a:solidFill>
                <a:srgbClr val="662483"/>
              </a:solidFill>
            </a:endParaRPr>
          </a:p>
          <a:p>
            <a:r>
              <a:rPr lang="nl-NL" dirty="0" smtClean="0">
                <a:solidFill>
                  <a:srgbClr val="662483"/>
                </a:solidFill>
              </a:rPr>
              <a:t>kinderen </a:t>
            </a:r>
            <a:r>
              <a:rPr lang="nl-NL" dirty="0" smtClean="0">
                <a:solidFill>
                  <a:srgbClr val="662483"/>
                </a:solidFill>
              </a:rPr>
              <a:t>van 9 – 12 jaar</a:t>
            </a:r>
            <a:endParaRPr lang="nl-NL" dirty="0">
              <a:solidFill>
                <a:srgbClr val="662483"/>
              </a:solidFill>
            </a:endParaRPr>
          </a:p>
        </p:txBody>
      </p:sp>
      <p:sp>
        <p:nvSpPr>
          <p:cNvPr id="4" name="Tekstvak 3"/>
          <p:cNvSpPr txBox="1"/>
          <p:nvPr/>
        </p:nvSpPr>
        <p:spPr>
          <a:xfrm>
            <a:off x="4330474" y="5589240"/>
            <a:ext cx="4345982" cy="830997"/>
          </a:xfrm>
          <a:prstGeom prst="rect">
            <a:avLst/>
          </a:prstGeom>
          <a:noFill/>
        </p:spPr>
        <p:txBody>
          <a:bodyPr wrap="square" rtlCol="0">
            <a:spAutoFit/>
          </a:bodyPr>
          <a:lstStyle/>
          <a:p>
            <a:r>
              <a:rPr lang="nl-NL" sz="2400" b="1" dirty="0" smtClean="0">
                <a:solidFill>
                  <a:srgbClr val="393E96"/>
                </a:solidFill>
                <a:latin typeface="+mj-lt"/>
                <a:ea typeface="+mj-ea"/>
                <a:cs typeface="+mj-cs"/>
              </a:rPr>
              <a:t>Rebecca Baas </a:t>
            </a:r>
            <a:r>
              <a:rPr lang="nl-NL" sz="2400" b="1" dirty="0" smtClean="0">
                <a:solidFill>
                  <a:srgbClr val="393E96"/>
                </a:solidFill>
                <a:latin typeface="+mj-lt"/>
                <a:ea typeface="+mj-ea"/>
                <a:cs typeface="+mj-cs"/>
              </a:rPr>
              <a:t>&amp; </a:t>
            </a:r>
            <a:endParaRPr lang="nl-NL" sz="2400" b="1" dirty="0" smtClean="0">
              <a:solidFill>
                <a:srgbClr val="393E96"/>
              </a:solidFill>
              <a:latin typeface="+mj-lt"/>
              <a:ea typeface="+mj-ea"/>
              <a:cs typeface="+mj-cs"/>
            </a:endParaRPr>
          </a:p>
          <a:p>
            <a:r>
              <a:rPr lang="nl-NL" sz="2400" b="1" dirty="0" smtClean="0">
                <a:solidFill>
                  <a:srgbClr val="393E96"/>
                </a:solidFill>
                <a:latin typeface="+mj-lt"/>
                <a:ea typeface="+mj-ea"/>
                <a:cs typeface="+mj-cs"/>
              </a:rPr>
              <a:t>Danielle Zwanenburg </a:t>
            </a:r>
            <a:endParaRPr lang="nl-NL" sz="2400" b="1" dirty="0">
              <a:solidFill>
                <a:srgbClr val="393E96"/>
              </a:solidFill>
              <a:latin typeface="+mj-lt"/>
              <a:ea typeface="+mj-ea"/>
              <a:cs typeface="+mj-cs"/>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04664"/>
            <a:ext cx="3006229" cy="104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269C"/>
                </a:solidFill>
              </a:rPr>
              <a:t>stelling</a:t>
            </a:r>
            <a:endParaRPr lang="nl-NL" dirty="0">
              <a:solidFill>
                <a:srgbClr val="E6269C"/>
              </a:solidFill>
            </a:endParaRPr>
          </a:p>
        </p:txBody>
      </p:sp>
      <p:sp>
        <p:nvSpPr>
          <p:cNvPr id="3" name="Tijdelijke aanduiding voor inhoud 2"/>
          <p:cNvSpPr>
            <a:spLocks noGrp="1"/>
          </p:cNvSpPr>
          <p:nvPr>
            <p:ph idx="1"/>
          </p:nvPr>
        </p:nvSpPr>
        <p:spPr>
          <a:xfrm>
            <a:off x="487651" y="2420888"/>
            <a:ext cx="7922840" cy="1828800"/>
          </a:xfrm>
        </p:spPr>
        <p:txBody>
          <a:bodyPr>
            <a:noAutofit/>
          </a:bodyPr>
          <a:lstStyle/>
          <a:p>
            <a:pPr marL="0" indent="0" algn="ctr">
              <a:buNone/>
            </a:pPr>
            <a:r>
              <a:rPr lang="nl-NL" sz="4000" i="1" dirty="0" err="1" smtClean="0">
                <a:solidFill>
                  <a:srgbClr val="662483"/>
                </a:solidFill>
              </a:rPr>
              <a:t>Social</a:t>
            </a:r>
            <a:r>
              <a:rPr lang="nl-NL" sz="4000" i="1" dirty="0" smtClean="0">
                <a:solidFill>
                  <a:srgbClr val="662483"/>
                </a:solidFill>
              </a:rPr>
              <a:t> </a:t>
            </a:r>
            <a:r>
              <a:rPr lang="nl-NL" sz="4000" i="1" dirty="0" smtClean="0">
                <a:solidFill>
                  <a:srgbClr val="662483"/>
                </a:solidFill>
              </a:rPr>
              <a:t>Media </a:t>
            </a:r>
            <a:r>
              <a:rPr lang="nl-NL" sz="4000" i="1" dirty="0" smtClean="0">
                <a:solidFill>
                  <a:srgbClr val="662483"/>
                </a:solidFill>
              </a:rPr>
              <a:t>is </a:t>
            </a:r>
            <a:r>
              <a:rPr lang="nl-NL" sz="4000" i="1" dirty="0" err="1" smtClean="0">
                <a:solidFill>
                  <a:srgbClr val="662483"/>
                </a:solidFill>
              </a:rPr>
              <a:t>stressverhogend</a:t>
            </a:r>
            <a:r>
              <a:rPr lang="nl-NL" sz="4000" i="1" dirty="0" smtClean="0">
                <a:solidFill>
                  <a:srgbClr val="662483"/>
                </a:solidFill>
              </a:rPr>
              <a:t> en werkt verslaving in de hand.</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1304926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576391" y="2276872"/>
            <a:ext cx="7922840" cy="2476872"/>
          </a:xfrm>
        </p:spPr>
        <p:txBody>
          <a:bodyPr>
            <a:normAutofit/>
          </a:bodyPr>
          <a:lstStyle/>
          <a:p>
            <a:pPr marL="0" indent="0" algn="ctr">
              <a:buNone/>
            </a:pPr>
            <a:endParaRPr lang="nl-NL" dirty="0" smtClean="0"/>
          </a:p>
          <a:p>
            <a:pPr marL="0" indent="0" algn="ctr">
              <a:buNone/>
            </a:pPr>
            <a:endParaRPr lang="nl-NL" dirty="0"/>
          </a:p>
          <a:p>
            <a:pPr marL="0" indent="0" algn="ctr">
              <a:buNone/>
            </a:pPr>
            <a:r>
              <a:rPr lang="en-US" sz="4800" b="1" dirty="0" smtClean="0">
                <a:solidFill>
                  <a:srgbClr val="E6269C"/>
                </a:solidFill>
              </a:rPr>
              <a:t>DISCUSSIE</a:t>
            </a:r>
            <a:endParaRPr lang="nl-NL" dirty="0" smtClean="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937324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269C"/>
                </a:solidFill>
              </a:rPr>
              <a:t>Discussie </a:t>
            </a:r>
            <a:endParaRPr lang="nl-NL" dirty="0">
              <a:solidFill>
                <a:srgbClr val="E6269C"/>
              </a:solidFill>
            </a:endParaRPr>
          </a:p>
        </p:txBody>
      </p:sp>
      <p:sp>
        <p:nvSpPr>
          <p:cNvPr id="3" name="Tijdelijke aanduiding voor inhoud 2"/>
          <p:cNvSpPr>
            <a:spLocks noGrp="1"/>
          </p:cNvSpPr>
          <p:nvPr>
            <p:ph idx="1"/>
          </p:nvPr>
        </p:nvSpPr>
        <p:spPr/>
        <p:txBody>
          <a:bodyPr>
            <a:normAutofit/>
          </a:bodyPr>
          <a:lstStyle/>
          <a:p>
            <a:pPr marL="0" indent="0">
              <a:buNone/>
            </a:pPr>
            <a:r>
              <a:rPr lang="nl-NL" dirty="0" smtClean="0"/>
              <a:t> </a:t>
            </a:r>
          </a:p>
          <a:p>
            <a:endParaRPr lang="nl-NL" dirty="0" smtClean="0"/>
          </a:p>
          <a:p>
            <a:endParaRPr lang="nl-NL" dirty="0" smtClean="0"/>
          </a:p>
        </p:txBody>
      </p:sp>
      <p:sp>
        <p:nvSpPr>
          <p:cNvPr id="4" name="Wolkvormige toelichting 3"/>
          <p:cNvSpPr/>
          <p:nvPr/>
        </p:nvSpPr>
        <p:spPr>
          <a:xfrm>
            <a:off x="467544" y="1412776"/>
            <a:ext cx="8424936" cy="432048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1331640" y="2348880"/>
            <a:ext cx="6552728" cy="2308324"/>
          </a:xfrm>
          <a:prstGeom prst="rect">
            <a:avLst/>
          </a:prstGeom>
          <a:noFill/>
        </p:spPr>
        <p:txBody>
          <a:bodyPr wrap="square" rtlCol="0">
            <a:spAutoFit/>
          </a:bodyPr>
          <a:lstStyle/>
          <a:p>
            <a:pPr lvl="1"/>
            <a:r>
              <a:rPr lang="nl-NL" sz="3600" dirty="0">
                <a:solidFill>
                  <a:srgbClr val="FFFFFF"/>
                </a:solidFill>
              </a:rPr>
              <a:t>Wat is het verschil tussen jouw mediagebruik en dat van je partner? Wat is het effect van die verschillen op je </a:t>
            </a:r>
            <a:r>
              <a:rPr lang="nl-NL" sz="3600" dirty="0" smtClean="0">
                <a:solidFill>
                  <a:srgbClr val="FFFFFF"/>
                </a:solidFill>
              </a:rPr>
              <a:t>kinderen? </a:t>
            </a:r>
            <a:endParaRPr lang="nl-NL" sz="3600" dirty="0">
              <a:solidFill>
                <a:srgbClr val="FFFFFF"/>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1489757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E6269C"/>
                </a:solidFill>
              </a:rPr>
              <a:t>Discussie</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 </a:t>
            </a:r>
          </a:p>
          <a:p>
            <a:endParaRPr lang="nl-NL" dirty="0" smtClean="0"/>
          </a:p>
          <a:p>
            <a:endParaRPr lang="nl-NL" dirty="0" smtClean="0"/>
          </a:p>
        </p:txBody>
      </p:sp>
      <p:sp>
        <p:nvSpPr>
          <p:cNvPr id="4" name="Wolkvormige toelichting 3"/>
          <p:cNvSpPr/>
          <p:nvPr/>
        </p:nvSpPr>
        <p:spPr>
          <a:xfrm>
            <a:off x="467544" y="1412776"/>
            <a:ext cx="8424936" cy="432048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1475656" y="2588711"/>
            <a:ext cx="6552728" cy="1200329"/>
          </a:xfrm>
          <a:prstGeom prst="rect">
            <a:avLst/>
          </a:prstGeom>
          <a:noFill/>
        </p:spPr>
        <p:txBody>
          <a:bodyPr wrap="square" rtlCol="0">
            <a:spAutoFit/>
          </a:bodyPr>
          <a:lstStyle/>
          <a:p>
            <a:pPr lvl="1"/>
            <a:r>
              <a:rPr lang="nl-NL" sz="3600" dirty="0">
                <a:solidFill>
                  <a:srgbClr val="FFFFFF"/>
                </a:solidFill>
              </a:rPr>
              <a:t>Wat gebeurt er als de telefoon gaat </a:t>
            </a:r>
            <a:r>
              <a:rPr lang="nl-NL" sz="3600" dirty="0" smtClean="0">
                <a:solidFill>
                  <a:srgbClr val="FFFFFF"/>
                </a:solidFill>
              </a:rPr>
              <a:t>tijdens het avondeten? </a:t>
            </a:r>
            <a:endParaRPr lang="nl-NL" sz="3600" dirty="0">
              <a:solidFill>
                <a:srgbClr val="FFFFFF"/>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2260857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E6269C"/>
                </a:solidFill>
              </a:rPr>
              <a:t>Discussie</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 </a:t>
            </a:r>
          </a:p>
          <a:p>
            <a:endParaRPr lang="nl-NL" dirty="0" smtClean="0"/>
          </a:p>
          <a:p>
            <a:endParaRPr lang="nl-NL" dirty="0" smtClean="0"/>
          </a:p>
        </p:txBody>
      </p:sp>
      <p:sp>
        <p:nvSpPr>
          <p:cNvPr id="4" name="Wolkvormige toelichting 3"/>
          <p:cNvSpPr/>
          <p:nvPr/>
        </p:nvSpPr>
        <p:spPr>
          <a:xfrm>
            <a:off x="467544" y="1412776"/>
            <a:ext cx="8424936" cy="432048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1115616" y="2006838"/>
            <a:ext cx="7056784" cy="2862322"/>
          </a:xfrm>
          <a:prstGeom prst="rect">
            <a:avLst/>
          </a:prstGeom>
          <a:noFill/>
        </p:spPr>
        <p:txBody>
          <a:bodyPr wrap="square" rtlCol="0">
            <a:spAutoFit/>
          </a:bodyPr>
          <a:lstStyle/>
          <a:p>
            <a:pPr lvl="1"/>
            <a:r>
              <a:rPr lang="nl-NL" sz="3600" dirty="0">
                <a:solidFill>
                  <a:schemeClr val="bg1"/>
                </a:solidFill>
              </a:rPr>
              <a:t>Digitale huisregels opstellen is best lastig. Over welk onderwerp zou je de regels wel wat duidelijker willen hebben? Hoe kun je dit het beste aanpakken?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1898344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E6269C"/>
                </a:solidFill>
              </a:rPr>
              <a:t>Discussie</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 </a:t>
            </a:r>
          </a:p>
          <a:p>
            <a:endParaRPr lang="nl-NL" dirty="0" smtClean="0"/>
          </a:p>
          <a:p>
            <a:endParaRPr lang="nl-NL" dirty="0" smtClean="0"/>
          </a:p>
        </p:txBody>
      </p:sp>
      <p:sp>
        <p:nvSpPr>
          <p:cNvPr id="4" name="Wolkvormige toelichting 3"/>
          <p:cNvSpPr/>
          <p:nvPr/>
        </p:nvSpPr>
        <p:spPr>
          <a:xfrm>
            <a:off x="467544" y="1412776"/>
            <a:ext cx="8424936" cy="432048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1259632" y="2780928"/>
            <a:ext cx="6840760" cy="1200329"/>
          </a:xfrm>
          <a:prstGeom prst="rect">
            <a:avLst/>
          </a:prstGeom>
          <a:noFill/>
        </p:spPr>
        <p:txBody>
          <a:bodyPr wrap="square" rtlCol="0">
            <a:spAutoFit/>
          </a:bodyPr>
          <a:lstStyle/>
          <a:p>
            <a:pPr lvl="1"/>
            <a:r>
              <a:rPr lang="nl-NL" sz="3600" dirty="0" smtClean="0">
                <a:solidFill>
                  <a:schemeClr val="bg1"/>
                </a:solidFill>
              </a:rPr>
              <a:t>Hoe leer je kinderen het verschil tussen feiten en fake </a:t>
            </a:r>
            <a:r>
              <a:rPr lang="nl-NL" sz="3600" dirty="0" err="1" smtClean="0">
                <a:solidFill>
                  <a:schemeClr val="bg1"/>
                </a:solidFill>
              </a:rPr>
              <a:t>news</a:t>
            </a:r>
            <a:r>
              <a:rPr lang="nl-NL" sz="3600" dirty="0" smtClean="0">
                <a:solidFill>
                  <a:schemeClr val="bg1"/>
                </a:solidFill>
              </a:rPr>
              <a:t>? </a:t>
            </a:r>
            <a:endParaRPr lang="nl-NL" sz="3600" dirty="0">
              <a:solidFill>
                <a:schemeClr val="bg1"/>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3894651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 Thuis </a:t>
            </a:r>
            <a:r>
              <a:rPr lang="mr-IN" dirty="0" smtClean="0"/>
              <a:t>–</a:t>
            </a:r>
            <a:r>
              <a:rPr lang="nl-NL" dirty="0" smtClean="0"/>
              <a:t> voorbeeldvragen</a:t>
            </a:r>
            <a:endParaRPr lang="nl-NL" dirty="0"/>
          </a:p>
        </p:txBody>
      </p:sp>
      <p:sp>
        <p:nvSpPr>
          <p:cNvPr id="3" name="Tijdelijke aanduiding voor inhoud 2"/>
          <p:cNvSpPr>
            <a:spLocks noGrp="1"/>
          </p:cNvSpPr>
          <p:nvPr>
            <p:ph idx="1"/>
          </p:nvPr>
        </p:nvSpPr>
        <p:spPr>
          <a:xfrm>
            <a:off x="539552" y="1600200"/>
            <a:ext cx="8210872" cy="4525963"/>
          </a:xfrm>
        </p:spPr>
        <p:txBody>
          <a:bodyPr>
            <a:normAutofit/>
          </a:bodyPr>
          <a:lstStyle/>
          <a:p>
            <a:pPr marL="0" indent="0">
              <a:buNone/>
            </a:pPr>
            <a:r>
              <a:rPr lang="nl-NL" sz="2200" dirty="0" smtClean="0"/>
              <a:t>Neem </a:t>
            </a:r>
            <a:r>
              <a:rPr lang="nl-NL" sz="2200" dirty="0"/>
              <a:t>na afloop de print met voorbeelden van </a:t>
            </a:r>
            <a:r>
              <a:rPr lang="nl-NL" sz="2200" dirty="0" smtClean="0"/>
              <a:t>‘25 </a:t>
            </a:r>
            <a:r>
              <a:rPr lang="nl-NL" sz="2200" dirty="0"/>
              <a:t>manieren om te vragen: </a:t>
            </a:r>
            <a:r>
              <a:rPr lang="nl-NL" sz="2200" i="1" dirty="0"/>
              <a:t>Hoe was het vandaag op internet</a:t>
            </a:r>
            <a:r>
              <a:rPr lang="nl-NL" sz="2200" dirty="0"/>
              <a:t>’ mee en probeer ze thuis met je kind.</a:t>
            </a:r>
          </a:p>
          <a:p>
            <a:pPr marL="0" indent="0">
              <a:buNone/>
            </a:pPr>
            <a:endParaRPr lang="nl-NL" sz="2200" dirty="0" smtClean="0"/>
          </a:p>
          <a:p>
            <a:pPr marL="0" indent="0">
              <a:buNone/>
            </a:pPr>
            <a:endParaRPr lang="nl-NL" sz="2200" dirty="0" smtClean="0"/>
          </a:p>
          <a:p>
            <a:pPr marL="0" indent="0">
              <a:buNone/>
            </a:pPr>
            <a:endParaRPr lang="nl-NL" sz="2200" dirty="0" smtClean="0"/>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pic>
        <p:nvPicPr>
          <p:cNvPr id="5" name="Afbeelding 4" descr="vader_dochter_gesprek_sla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685" y="2523261"/>
            <a:ext cx="5178723" cy="3426019"/>
          </a:xfrm>
          <a:prstGeom prst="rect">
            <a:avLst/>
          </a:prstGeom>
        </p:spPr>
      </p:pic>
    </p:spTree>
    <p:extLst>
      <p:ext uri="{BB962C8B-B14F-4D97-AF65-F5344CB8AC3E}">
        <p14:creationId xmlns:p14="http://schemas.microsoft.com/office/powerpoint/2010/main" val="201430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611560" y="706741"/>
            <a:ext cx="8075240" cy="89346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NL" dirty="0" smtClean="0">
                <a:solidFill>
                  <a:srgbClr val="E6269C"/>
                </a:solidFill>
              </a:rPr>
              <a:t>einde</a:t>
            </a:r>
          </a:p>
        </p:txBody>
      </p:sp>
      <p:sp>
        <p:nvSpPr>
          <p:cNvPr id="12290" name="Tijdelijke aanduiding voor inhoud 2"/>
          <p:cNvSpPr>
            <a:spLocks noGrp="1"/>
          </p:cNvSpPr>
          <p:nvPr>
            <p:ph idx="1"/>
          </p:nvPr>
        </p:nvSpPr>
        <p:spPr bwMode="auto">
          <a:xfrm>
            <a:off x="609600" y="2348880"/>
            <a:ext cx="8077200" cy="3312368"/>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eaLnBrk="1" hangingPunct="1">
              <a:buNone/>
            </a:pPr>
            <a:endParaRPr lang="nl-NL" sz="2800" i="1" dirty="0" smtClean="0"/>
          </a:p>
          <a:p>
            <a:pPr marL="0" indent="0" algn="ctr" eaLnBrk="1" hangingPunct="1">
              <a:buNone/>
            </a:pPr>
            <a:r>
              <a:rPr lang="nl-NL" sz="4800" dirty="0" smtClean="0">
                <a:solidFill>
                  <a:srgbClr val="662483"/>
                </a:solidFill>
              </a:rPr>
              <a:t>Bedankt voor </a:t>
            </a:r>
            <a:r>
              <a:rPr lang="nl-NL" sz="4800" smtClean="0">
                <a:solidFill>
                  <a:srgbClr val="662483"/>
                </a:solidFill>
              </a:rPr>
              <a:t>uw </a:t>
            </a:r>
            <a:r>
              <a:rPr lang="nl-NL" sz="4800" smtClean="0">
                <a:solidFill>
                  <a:srgbClr val="662483"/>
                </a:solidFill>
              </a:rPr>
              <a:t>komst! </a:t>
            </a:r>
            <a:endParaRPr lang="nl-NL" sz="4800" dirty="0" smtClean="0">
              <a:solidFill>
                <a:srgbClr val="662483"/>
              </a:solidFill>
            </a:endParaRPr>
          </a:p>
          <a:p>
            <a:pPr marL="0" indent="0" eaLnBrk="1" hangingPunct="1">
              <a:buNone/>
            </a:pPr>
            <a:endParaRPr lang="nl-NL" sz="4000" i="1" dirty="0"/>
          </a:p>
          <a:p>
            <a:pPr marL="0" indent="0" eaLnBrk="1" hangingPunct="1">
              <a:buNone/>
            </a:pPr>
            <a:endParaRPr lang="nl-NL" sz="1600" i="1" dirty="0"/>
          </a:p>
          <a:p>
            <a:pPr marL="0" indent="0" eaLnBrk="1" hangingPunct="1">
              <a:buNone/>
            </a:pPr>
            <a:endParaRPr lang="nl-NL" sz="1600" i="1" dirty="0" smtClean="0"/>
          </a:p>
          <a:p>
            <a:pPr marL="0" indent="0" eaLnBrk="1" hangingPunct="1">
              <a:buNone/>
            </a:pPr>
            <a:endParaRPr lang="nl-NL" dirty="0" smtClean="0"/>
          </a:p>
          <a:p>
            <a:pPr eaLnBrk="1" hangingPunct="1"/>
            <a:endParaRPr lang="nl-NL" dirty="0" smtClean="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85" y="6165360"/>
            <a:ext cx="1451284" cy="504000"/>
          </a:xfrm>
          <a:prstGeom prst="rect">
            <a:avLst/>
          </a:prstGeom>
        </p:spPr>
      </p:pic>
    </p:spTree>
    <p:extLst>
      <p:ext uri="{BB962C8B-B14F-4D97-AF65-F5344CB8AC3E}">
        <p14:creationId xmlns:p14="http://schemas.microsoft.com/office/powerpoint/2010/main" val="809700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269C"/>
                </a:solidFill>
              </a:rPr>
              <a:t>Vanavond 20.30-21:30</a:t>
            </a:r>
            <a:endParaRPr lang="nl-NL" dirty="0">
              <a:solidFill>
                <a:srgbClr val="E6269C"/>
              </a:solidFill>
            </a:endParaRPr>
          </a:p>
        </p:txBody>
      </p:sp>
      <p:sp>
        <p:nvSpPr>
          <p:cNvPr id="3" name="Tijdelijke aanduiding voor inhoud 2"/>
          <p:cNvSpPr>
            <a:spLocks noGrp="1"/>
          </p:cNvSpPr>
          <p:nvPr>
            <p:ph idx="1"/>
          </p:nvPr>
        </p:nvSpPr>
        <p:spPr>
          <a:xfrm>
            <a:off x="609600" y="2132856"/>
            <a:ext cx="8077200" cy="2808312"/>
          </a:xfrm>
        </p:spPr>
        <p:txBody>
          <a:bodyPr>
            <a:normAutofit lnSpcReduction="10000"/>
          </a:bodyPr>
          <a:lstStyle/>
          <a:p>
            <a:r>
              <a:rPr lang="nl-NL" dirty="0" smtClean="0">
                <a:solidFill>
                  <a:schemeClr val="tx1"/>
                </a:solidFill>
              </a:rPr>
              <a:t>Even voorstellen: </a:t>
            </a:r>
            <a:r>
              <a:rPr lang="nl-NL" dirty="0" smtClean="0">
                <a:solidFill>
                  <a:schemeClr val="tx1"/>
                </a:solidFill>
              </a:rPr>
              <a:t>Rebecca Baas &amp; Danielle Zwanenburg </a:t>
            </a:r>
          </a:p>
          <a:p>
            <a:endParaRPr lang="nl-NL" dirty="0">
              <a:solidFill>
                <a:schemeClr val="tx1"/>
              </a:solidFill>
            </a:endParaRPr>
          </a:p>
          <a:p>
            <a:r>
              <a:rPr lang="nl-NL" dirty="0" smtClean="0">
                <a:solidFill>
                  <a:schemeClr val="tx1"/>
                </a:solidFill>
              </a:rPr>
              <a:t>Praktijkopdrachten</a:t>
            </a:r>
            <a:r>
              <a:rPr lang="nl-NL" dirty="0" smtClean="0">
                <a:solidFill>
                  <a:schemeClr val="tx1"/>
                </a:solidFill>
              </a:rPr>
              <a:t/>
            </a:r>
            <a:br>
              <a:rPr lang="nl-NL" dirty="0" smtClean="0">
                <a:solidFill>
                  <a:schemeClr val="tx1"/>
                </a:solidFill>
              </a:rPr>
            </a:br>
            <a:endParaRPr lang="nl-NL" dirty="0" smtClean="0">
              <a:solidFill>
                <a:schemeClr val="tx1"/>
              </a:solidFill>
            </a:endParaRPr>
          </a:p>
          <a:p>
            <a:r>
              <a:rPr lang="nl-NL" dirty="0" smtClean="0">
                <a:solidFill>
                  <a:schemeClr val="tx1"/>
                </a:solidFill>
              </a:rPr>
              <a:t>Stellingen</a:t>
            </a:r>
          </a:p>
          <a:p>
            <a:endParaRPr lang="nl-NL" dirty="0">
              <a:solidFill>
                <a:schemeClr val="tx1"/>
              </a:solidFill>
            </a:endParaRPr>
          </a:p>
          <a:p>
            <a:r>
              <a:rPr lang="nl-NL" dirty="0" smtClean="0">
                <a:solidFill>
                  <a:schemeClr val="tx1"/>
                </a:solidFill>
              </a:rPr>
              <a:t>Discussie </a:t>
            </a:r>
            <a:r>
              <a:rPr lang="nl-NL" dirty="0" smtClean="0"/>
              <a:t/>
            </a:r>
            <a:br>
              <a:rPr lang="nl-NL" dirty="0" smtClean="0"/>
            </a:br>
            <a:endParaRPr lang="nl-NL" dirty="0" smtClean="0"/>
          </a:p>
          <a:p>
            <a:endParaRPr lang="nl-NL" dirty="0" smtClean="0"/>
          </a:p>
          <a:p>
            <a:endParaRPr lang="nl-NL" dirty="0" smtClean="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91830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 Wat kijkt jouw kind? </a:t>
            </a:r>
            <a:endParaRPr lang="nl-NL" dirty="0"/>
          </a:p>
        </p:txBody>
      </p:sp>
      <p:sp>
        <p:nvSpPr>
          <p:cNvPr id="3" name="Tijdelijke aanduiding voor inhoud 2"/>
          <p:cNvSpPr>
            <a:spLocks noGrp="1"/>
          </p:cNvSpPr>
          <p:nvPr>
            <p:ph idx="1"/>
          </p:nvPr>
        </p:nvSpPr>
        <p:spPr>
          <a:xfrm>
            <a:off x="3347864" y="1412776"/>
            <a:ext cx="5616624" cy="4824536"/>
          </a:xfrm>
        </p:spPr>
        <p:txBody>
          <a:bodyPr>
            <a:noAutofit/>
          </a:bodyPr>
          <a:lstStyle/>
          <a:p>
            <a:pPr marL="0" indent="0">
              <a:buNone/>
            </a:pPr>
            <a:r>
              <a:rPr lang="nl-NL" sz="1600" dirty="0" smtClean="0"/>
              <a:t>Veel kinderen zijn dol op de </a:t>
            </a:r>
            <a:r>
              <a:rPr lang="nl-NL" sz="1600" dirty="0" err="1" smtClean="0"/>
              <a:t>vlogs</a:t>
            </a:r>
            <a:r>
              <a:rPr lang="nl-NL" sz="1600" dirty="0" smtClean="0"/>
              <a:t> van beroemde </a:t>
            </a:r>
            <a:r>
              <a:rPr lang="nl-NL" sz="1600" dirty="0" err="1" smtClean="0"/>
              <a:t>YouTubers</a:t>
            </a:r>
            <a:r>
              <a:rPr lang="nl-NL" sz="1600" dirty="0" smtClean="0"/>
              <a:t>: </a:t>
            </a:r>
            <a:r>
              <a:rPr lang="nl-NL" sz="1600" dirty="0" err="1" smtClean="0"/>
              <a:t>Meisjedjamilla</a:t>
            </a:r>
            <a:r>
              <a:rPr lang="nl-NL" sz="1600" dirty="0" smtClean="0"/>
              <a:t>, </a:t>
            </a:r>
            <a:r>
              <a:rPr lang="nl-NL" sz="1600" dirty="0" err="1" smtClean="0"/>
              <a:t>Enzo</a:t>
            </a:r>
            <a:r>
              <a:rPr lang="nl-NL" sz="1600" dirty="0" smtClean="0"/>
              <a:t> Knol, </a:t>
            </a:r>
            <a:r>
              <a:rPr lang="nl-NL" sz="1600" dirty="0" err="1" smtClean="0"/>
              <a:t>Gio</a:t>
            </a:r>
            <a:r>
              <a:rPr lang="nl-NL" sz="1600" dirty="0" smtClean="0"/>
              <a:t>, De </a:t>
            </a:r>
            <a:r>
              <a:rPr lang="nl-NL" sz="1600" dirty="0" err="1" smtClean="0"/>
              <a:t>Bellinga’s</a:t>
            </a:r>
            <a:r>
              <a:rPr lang="nl-NL" sz="1600" dirty="0" smtClean="0"/>
              <a:t>. Nieuwer fenomeen is </a:t>
            </a:r>
            <a:r>
              <a:rPr lang="nl-NL" sz="1600" dirty="0" err="1" smtClean="0"/>
              <a:t>Twitch</a:t>
            </a:r>
            <a:r>
              <a:rPr lang="nl-NL" sz="1600" dirty="0" smtClean="0"/>
              <a:t>, waar je mee kunt kijken terwijl iemand een game speelt. </a:t>
            </a:r>
            <a:r>
              <a:rPr lang="nl-NL" sz="1600" dirty="0" err="1" smtClean="0"/>
              <a:t>Twitchhelden</a:t>
            </a:r>
            <a:r>
              <a:rPr lang="nl-NL" sz="1600" dirty="0" smtClean="0"/>
              <a:t> zijn de nieuwe </a:t>
            </a:r>
            <a:r>
              <a:rPr lang="nl-NL" sz="1600" dirty="0" err="1" smtClean="0"/>
              <a:t>vloggers</a:t>
            </a:r>
            <a:r>
              <a:rPr lang="nl-NL" sz="1600" dirty="0" smtClean="0"/>
              <a:t>. Net als </a:t>
            </a:r>
            <a:r>
              <a:rPr lang="nl-NL" sz="1600" dirty="0" err="1" smtClean="0"/>
              <a:t>YouTube</a:t>
            </a:r>
            <a:r>
              <a:rPr lang="nl-NL" sz="1600" dirty="0" smtClean="0"/>
              <a:t> kent </a:t>
            </a:r>
            <a:r>
              <a:rPr lang="nl-NL" sz="1600" dirty="0" err="1" smtClean="0"/>
              <a:t>Twitch</a:t>
            </a:r>
            <a:r>
              <a:rPr lang="nl-NL" sz="1600" dirty="0" smtClean="0"/>
              <a:t> reclame voor en tijdens het kijken.  </a:t>
            </a:r>
          </a:p>
          <a:p>
            <a:pPr marL="0" indent="0">
              <a:buNone/>
            </a:pPr>
            <a:endParaRPr lang="nl-NL" sz="1600" dirty="0"/>
          </a:p>
          <a:p>
            <a:pPr marL="0" indent="0">
              <a:buNone/>
            </a:pPr>
            <a:r>
              <a:rPr lang="nl-NL" sz="1600" b="1" dirty="0" smtClean="0"/>
              <a:t>Opdracht </a:t>
            </a:r>
            <a:r>
              <a:rPr lang="nl-NL" sz="1600" b="1" dirty="0"/>
              <a:t>– </a:t>
            </a:r>
            <a:r>
              <a:rPr lang="nl-NL" sz="1600" b="1" dirty="0" smtClean="0"/>
              <a:t>Wat kijkt jouw kind?</a:t>
            </a:r>
            <a:endParaRPr lang="nl-NL" sz="1600" dirty="0"/>
          </a:p>
          <a:p>
            <a:r>
              <a:rPr lang="nl-NL" sz="1600" dirty="0"/>
              <a:t>Bekijk </a:t>
            </a:r>
            <a:r>
              <a:rPr lang="nl-NL" sz="1600" dirty="0" smtClean="0"/>
              <a:t>drie </a:t>
            </a:r>
            <a:r>
              <a:rPr lang="nl-NL" sz="1600" dirty="0"/>
              <a:t>verschillende soorten filmpjes:</a:t>
            </a:r>
          </a:p>
          <a:p>
            <a:r>
              <a:rPr lang="nl-NL" sz="1600" dirty="0" smtClean="0"/>
              <a:t>Een </a:t>
            </a:r>
            <a:r>
              <a:rPr lang="nl-NL" sz="1600" dirty="0"/>
              <a:t>vlog </a:t>
            </a:r>
            <a:r>
              <a:rPr lang="nl-NL" sz="1600" dirty="0" smtClean="0"/>
              <a:t>van </a:t>
            </a:r>
            <a:r>
              <a:rPr lang="nl-NL" sz="1600" dirty="0">
                <a:hlinkClick r:id="rId3"/>
              </a:rPr>
              <a:t>Enzo </a:t>
            </a:r>
            <a:r>
              <a:rPr lang="nl-NL" sz="1600" dirty="0" smtClean="0">
                <a:hlinkClick r:id="rId3"/>
              </a:rPr>
              <a:t>Knol</a:t>
            </a:r>
            <a:r>
              <a:rPr lang="nl-NL" sz="1600" dirty="0" smtClean="0"/>
              <a:t> of </a:t>
            </a:r>
            <a:r>
              <a:rPr lang="nl-NL" sz="1600" dirty="0" err="1" smtClean="0">
                <a:hlinkClick r:id="rId4"/>
              </a:rPr>
              <a:t>MeisjeDjamila</a:t>
            </a:r>
            <a:r>
              <a:rPr lang="nl-NL" sz="1600" dirty="0" smtClean="0">
                <a:hlinkClick r:id="rId4"/>
              </a:rPr>
              <a:t> </a:t>
            </a:r>
            <a:endParaRPr lang="nl-NL" sz="1600" dirty="0"/>
          </a:p>
          <a:p>
            <a:r>
              <a:rPr lang="nl-NL" sz="1600" dirty="0" smtClean="0"/>
              <a:t>Twee </a:t>
            </a:r>
            <a:r>
              <a:rPr lang="nl-NL" sz="1600" dirty="0" smtClean="0"/>
              <a:t>minuten van een </a:t>
            </a:r>
            <a:r>
              <a:rPr lang="nl-NL" sz="1600" dirty="0">
                <a:hlinkClick r:id="rId5"/>
              </a:rPr>
              <a:t>DIY (Do It Yourself) filmpje</a:t>
            </a:r>
            <a:r>
              <a:rPr lang="nl-NL" sz="1600" dirty="0"/>
              <a:t>, </a:t>
            </a:r>
            <a:r>
              <a:rPr lang="nl-NL" sz="1600" dirty="0" smtClean="0"/>
              <a:t>in dit filmpje wordt slijm gemaakt. Let ook eens op wat het meisje zegt op 1m:33s</a:t>
            </a:r>
            <a:endParaRPr lang="nl-NL" sz="1600" dirty="0"/>
          </a:p>
          <a:p>
            <a:r>
              <a:rPr lang="nl-NL" sz="1600" dirty="0" smtClean="0"/>
              <a:t>Kijk </a:t>
            </a:r>
            <a:r>
              <a:rPr lang="nl-NL" sz="1600" dirty="0" smtClean="0"/>
              <a:t>live op </a:t>
            </a:r>
            <a:r>
              <a:rPr lang="nl-NL" sz="1600" dirty="0" smtClean="0">
                <a:hlinkClick r:id="rId6"/>
              </a:rPr>
              <a:t>Twitch TV </a:t>
            </a:r>
            <a:r>
              <a:rPr lang="nl-NL" sz="1600" dirty="0" smtClean="0"/>
              <a:t>mee met een spelletje </a:t>
            </a:r>
            <a:r>
              <a:rPr lang="nl-NL" sz="1600" i="1" dirty="0" err="1" smtClean="0"/>
              <a:t>Fortnite</a:t>
            </a:r>
            <a:r>
              <a:rPr lang="nl-NL" sz="1600" b="1" dirty="0" smtClean="0"/>
              <a:t>. </a:t>
            </a:r>
          </a:p>
          <a:p>
            <a:endParaRPr lang="nl-NL" sz="1600" dirty="0"/>
          </a:p>
          <a:p>
            <a:pPr marL="0" indent="0">
              <a:buNone/>
            </a:pPr>
            <a:r>
              <a:rPr lang="nl-NL" sz="1600" dirty="0"/>
              <a:t>Bespreek met elkaar: waarom spreken deze filmpjes kinderen aan? Wat vind je positief en wat niet? Kijk je wel eens samen naar iets wat jouw kind leuk vindt? En hoe praat je daar over</a:t>
            </a:r>
            <a:r>
              <a:rPr lang="nl-NL" sz="1600" dirty="0" smtClean="0"/>
              <a:t>?</a:t>
            </a:r>
            <a:endParaRPr lang="nl-NL" sz="1800" dirty="0"/>
          </a:p>
        </p:txBody>
      </p:sp>
      <p:pic>
        <p:nvPicPr>
          <p:cNvPr id="4" name="Afbeelding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pic>
        <p:nvPicPr>
          <p:cNvPr id="6" name="Afbeelding 5" descr="combologo_474x356.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560" y="2996952"/>
            <a:ext cx="1821641" cy="1368152"/>
          </a:xfrm>
          <a:prstGeom prst="rect">
            <a:avLst/>
          </a:prstGeom>
        </p:spPr>
      </p:pic>
      <p:pic>
        <p:nvPicPr>
          <p:cNvPr id="7" name="Afbeelding 6" descr="Screen Shot 2018-09-30 at 21.28.49.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512" y="1340768"/>
            <a:ext cx="3149600" cy="1727200"/>
          </a:xfrm>
          <a:prstGeom prst="rect">
            <a:avLst/>
          </a:prstGeom>
        </p:spPr>
      </p:pic>
      <p:pic>
        <p:nvPicPr>
          <p:cNvPr id="8" name="Afbeelding 7" descr="enz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528" y="4293096"/>
            <a:ext cx="3020252" cy="1689903"/>
          </a:xfrm>
          <a:prstGeom prst="rect">
            <a:avLst/>
          </a:prstGeom>
        </p:spPr>
      </p:pic>
    </p:spTree>
    <p:extLst>
      <p:ext uri="{BB962C8B-B14F-4D97-AF65-F5344CB8AC3E}">
        <p14:creationId xmlns:p14="http://schemas.microsoft.com/office/powerpoint/2010/main" val="24956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t>
            </a:r>
            <a:r>
              <a:rPr lang="mr-IN" dirty="0" smtClean="0"/>
              <a:t>–</a:t>
            </a:r>
            <a:r>
              <a:rPr lang="nl-NL" dirty="0" smtClean="0"/>
              <a:t> Identiteit en Privacy 1/2  </a:t>
            </a:r>
            <a:endParaRPr lang="nl-NL" dirty="0"/>
          </a:p>
        </p:txBody>
      </p:sp>
      <p:sp>
        <p:nvSpPr>
          <p:cNvPr id="3" name="Tijdelijke aanduiding voor inhoud 2"/>
          <p:cNvSpPr>
            <a:spLocks noGrp="1"/>
          </p:cNvSpPr>
          <p:nvPr>
            <p:ph idx="1"/>
          </p:nvPr>
        </p:nvSpPr>
        <p:spPr>
          <a:xfrm>
            <a:off x="611560" y="1484784"/>
            <a:ext cx="8210872" cy="4525963"/>
          </a:xfrm>
        </p:spPr>
        <p:txBody>
          <a:bodyPr>
            <a:noAutofit/>
          </a:bodyPr>
          <a:lstStyle/>
          <a:p>
            <a:pPr marL="0" indent="0">
              <a:buNone/>
            </a:pPr>
            <a:r>
              <a:rPr lang="nl-NL" sz="2000" dirty="0" smtClean="0"/>
              <a:t>Vanaf ongeveer 9 jaar gaan kinderen niet alleen online om te kijken, maar ook om zelf te delen. Dat past bij de ontwikkeling dat ze zich meer gaan interesseren voor ‘volwassen’ onderwerpen. Ineens volgen ze </a:t>
            </a:r>
            <a:r>
              <a:rPr lang="nl-NL" sz="2000" i="1" dirty="0" smtClean="0"/>
              <a:t>The Voice of Holland</a:t>
            </a:r>
            <a:r>
              <a:rPr lang="nl-NL" sz="2000" dirty="0" smtClean="0"/>
              <a:t>, willen ze Grand </a:t>
            </a:r>
            <a:r>
              <a:rPr lang="nl-NL" sz="2000" dirty="0" err="1" smtClean="0"/>
              <a:t>Theft</a:t>
            </a:r>
            <a:r>
              <a:rPr lang="nl-NL" sz="2000" dirty="0" smtClean="0"/>
              <a:t> Auto spelen, of </a:t>
            </a:r>
            <a:r>
              <a:rPr lang="nl-NL" sz="2000" dirty="0" smtClean="0">
                <a:hlinkClick r:id="rId3"/>
              </a:rPr>
              <a:t>filmpjes maken op TicToc</a:t>
            </a:r>
            <a:r>
              <a:rPr lang="nl-NL" sz="2000" dirty="0" smtClean="0"/>
              <a:t>. Begeleid ze op een positieve manier in deze eerste stappen zodat je deel bent van hun ontwikkeling. </a:t>
            </a:r>
          </a:p>
          <a:p>
            <a:pPr marL="0" indent="0">
              <a:buNone/>
            </a:pPr>
            <a:endParaRPr lang="nl-NL" sz="2000" dirty="0" smtClean="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
        <p:nvSpPr>
          <p:cNvPr id="7" name="Tekstvak 6"/>
          <p:cNvSpPr txBox="1"/>
          <p:nvPr/>
        </p:nvSpPr>
        <p:spPr>
          <a:xfrm>
            <a:off x="971600" y="3761745"/>
            <a:ext cx="4248472" cy="1323439"/>
          </a:xfrm>
          <a:prstGeom prst="rect">
            <a:avLst/>
          </a:prstGeom>
          <a:noFill/>
        </p:spPr>
        <p:txBody>
          <a:bodyPr wrap="square" rtlCol="0">
            <a:spAutoFit/>
          </a:bodyPr>
          <a:lstStyle/>
          <a:p>
            <a:pPr algn="r"/>
            <a:r>
              <a:rPr lang="nl-NL" sz="2000" dirty="0" smtClean="0"/>
              <a:t>Daniel (groep 8, 1915 volgers) zette deze foto online van zijn zus en mama die naast hem liggen te slapen. </a:t>
            </a:r>
            <a:br>
              <a:rPr lang="nl-NL" sz="2000" dirty="0" smtClean="0"/>
            </a:br>
            <a:r>
              <a:rPr lang="nl-NL" sz="2000" dirty="0" smtClean="0"/>
              <a:t>261 </a:t>
            </a:r>
            <a:r>
              <a:rPr lang="nl-NL" sz="2000" dirty="0" err="1" smtClean="0"/>
              <a:t>likes</a:t>
            </a:r>
            <a:r>
              <a:rPr lang="nl-NL" sz="2000" dirty="0" smtClean="0"/>
              <a:t>. </a:t>
            </a:r>
            <a:r>
              <a:rPr lang="nl-NL" sz="2000" dirty="0"/>
              <a:t>H</a:t>
            </a:r>
            <a:r>
              <a:rPr lang="nl-NL" sz="2000" dirty="0" smtClean="0"/>
              <a:t>oe zou jij reageren? </a:t>
            </a:r>
            <a:endParaRPr lang="nl-NL" sz="2000" dirty="0"/>
          </a:p>
        </p:txBody>
      </p:sp>
      <p:pic>
        <p:nvPicPr>
          <p:cNvPr id="10" name="Afbeelding 9" descr="Screen Shot 2018-09-30 at 21.15.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0004" y="5051896"/>
            <a:ext cx="3848100" cy="1041400"/>
          </a:xfrm>
          <a:prstGeom prst="rect">
            <a:avLst/>
          </a:prstGeom>
        </p:spPr>
      </p:pic>
      <p:pic>
        <p:nvPicPr>
          <p:cNvPr id="9" name="Afbeelding 8" descr="Screen Shot 2018-09-30 at 21.13.3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3206601"/>
            <a:ext cx="3672408" cy="3678783"/>
          </a:xfrm>
          <a:prstGeom prst="rect">
            <a:avLst/>
          </a:prstGeom>
        </p:spPr>
      </p:pic>
    </p:spTree>
    <p:extLst>
      <p:ext uri="{BB962C8B-B14F-4D97-AF65-F5344CB8AC3E}">
        <p14:creationId xmlns:p14="http://schemas.microsoft.com/office/powerpoint/2010/main" val="3146476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t>
            </a:r>
            <a:r>
              <a:rPr lang="mr-IN" dirty="0" smtClean="0"/>
              <a:t>–</a:t>
            </a:r>
            <a:r>
              <a:rPr lang="nl-NL" dirty="0" smtClean="0"/>
              <a:t> Identiteit en Privacy 2/2 </a:t>
            </a:r>
            <a:endParaRPr lang="nl-NL" dirty="0"/>
          </a:p>
        </p:txBody>
      </p:sp>
      <p:sp>
        <p:nvSpPr>
          <p:cNvPr id="3" name="Tijdelijke aanduiding voor inhoud 2"/>
          <p:cNvSpPr>
            <a:spLocks noGrp="1"/>
          </p:cNvSpPr>
          <p:nvPr>
            <p:ph idx="1"/>
          </p:nvPr>
        </p:nvSpPr>
        <p:spPr>
          <a:xfrm>
            <a:off x="611560" y="1484785"/>
            <a:ext cx="8210872" cy="4104456"/>
          </a:xfrm>
        </p:spPr>
        <p:txBody>
          <a:bodyPr>
            <a:noAutofit/>
          </a:bodyPr>
          <a:lstStyle/>
          <a:p>
            <a:pPr marL="0" indent="0">
              <a:buNone/>
            </a:pPr>
            <a:endParaRPr lang="nl-NL" sz="2000" dirty="0"/>
          </a:p>
          <a:p>
            <a:pPr marL="0" indent="0">
              <a:buNone/>
            </a:pPr>
            <a:r>
              <a:rPr lang="nl-NL" sz="2000" b="1" dirty="0" smtClean="0"/>
              <a:t>Opdracht </a:t>
            </a:r>
            <a:r>
              <a:rPr lang="nl-NL" sz="2000" b="1" dirty="0"/>
              <a:t>– van consument naar producent. </a:t>
            </a:r>
            <a:endParaRPr lang="nl-NL" sz="2000" b="1" dirty="0" smtClean="0"/>
          </a:p>
          <a:p>
            <a:pPr marL="0" indent="0">
              <a:buNone/>
            </a:pPr>
            <a:endParaRPr lang="nl-NL" sz="2000" dirty="0"/>
          </a:p>
          <a:p>
            <a:pPr marL="0" indent="0">
              <a:buNone/>
            </a:pPr>
            <a:r>
              <a:rPr lang="nl-NL" sz="2000" dirty="0"/>
              <a:t>Wanneer kinderen naar een </a:t>
            </a:r>
            <a:r>
              <a:rPr lang="nl-NL" sz="2000" dirty="0" err="1" smtClean="0"/>
              <a:t>vlog</a:t>
            </a:r>
            <a:r>
              <a:rPr lang="nl-NL" sz="2000" dirty="0" smtClean="0"/>
              <a:t> </a:t>
            </a:r>
            <a:r>
              <a:rPr lang="nl-NL" sz="2000" dirty="0"/>
              <a:t>kijken of een </a:t>
            </a:r>
            <a:r>
              <a:rPr lang="nl-NL" sz="2000" dirty="0" err="1"/>
              <a:t>app</a:t>
            </a:r>
            <a:r>
              <a:rPr lang="nl-NL" sz="2000" dirty="0"/>
              <a:t> spelen zijn ze </a:t>
            </a:r>
            <a:r>
              <a:rPr lang="nl-NL" sz="2000" i="1" dirty="0" smtClean="0"/>
              <a:t>consument</a:t>
            </a:r>
            <a:r>
              <a:rPr lang="nl-NL" sz="2000" dirty="0" smtClean="0"/>
              <a:t>. Hoe ouder ze worden, hoe meer ze ook ‘producent’ willen zijn.  </a:t>
            </a:r>
          </a:p>
          <a:p>
            <a:pPr marL="0" indent="0">
              <a:buNone/>
            </a:pPr>
            <a:endParaRPr lang="nl-NL" sz="2000" dirty="0"/>
          </a:p>
          <a:p>
            <a:r>
              <a:rPr lang="nl-NL" sz="2000" dirty="0"/>
              <a:t>Bedenk </a:t>
            </a:r>
            <a:r>
              <a:rPr lang="nl-NL" sz="2000" dirty="0" smtClean="0"/>
              <a:t>als groep een </a:t>
            </a:r>
            <a:r>
              <a:rPr lang="nl-NL" sz="2000" dirty="0"/>
              <a:t>activiteit waarin je kinderen tot ‘producent’ </a:t>
            </a:r>
            <a:r>
              <a:rPr lang="nl-NL" sz="2000" dirty="0" smtClean="0"/>
              <a:t>maakt op een manier bij jouw gezin past. </a:t>
            </a:r>
          </a:p>
          <a:p>
            <a:r>
              <a:rPr lang="nl-NL" sz="2000" dirty="0" smtClean="0"/>
              <a:t>Hoe </a:t>
            </a:r>
            <a:r>
              <a:rPr lang="nl-NL" sz="2000" dirty="0"/>
              <a:t>zou je </a:t>
            </a:r>
            <a:r>
              <a:rPr lang="nl-NL" sz="2000" dirty="0" smtClean="0"/>
              <a:t>bijvoorbeeld samen </a:t>
            </a:r>
            <a:r>
              <a:rPr lang="nl-NL" sz="2000" dirty="0"/>
              <a:t>met </a:t>
            </a:r>
            <a:r>
              <a:rPr lang="nl-NL" sz="2000" dirty="0" smtClean="0"/>
              <a:t>jouw </a:t>
            </a:r>
            <a:r>
              <a:rPr lang="nl-NL" sz="2000" dirty="0"/>
              <a:t>kinderen een filmpje van jullie vakantie </a:t>
            </a:r>
            <a:r>
              <a:rPr lang="nl-NL" sz="2000" dirty="0" smtClean="0"/>
              <a:t>maken? En mag dat filmpje online? Op welke voorwaarden? </a:t>
            </a:r>
          </a:p>
          <a:p>
            <a:endParaRPr lang="nl-NL" sz="2000" dirty="0"/>
          </a:p>
          <a:p>
            <a:pPr marL="0" indent="0">
              <a:buNone/>
            </a:pPr>
            <a:endParaRPr lang="nl-NL" sz="20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368025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609600" y="2348879"/>
            <a:ext cx="7922840" cy="1728193"/>
          </a:xfrm>
        </p:spPr>
        <p:txBody>
          <a:bodyPr>
            <a:normAutofit/>
          </a:bodyPr>
          <a:lstStyle/>
          <a:p>
            <a:pPr marL="0" indent="0" algn="ctr">
              <a:buNone/>
            </a:pPr>
            <a:endParaRPr lang="nl-NL" dirty="0" smtClean="0"/>
          </a:p>
          <a:p>
            <a:pPr marL="0" indent="0" algn="ctr">
              <a:buNone/>
            </a:pPr>
            <a:endParaRPr lang="nl-NL" dirty="0"/>
          </a:p>
          <a:p>
            <a:pPr marL="0" indent="0" algn="ctr">
              <a:buNone/>
            </a:pPr>
            <a:r>
              <a:rPr lang="en-US" sz="4800" b="1" dirty="0" err="1" smtClean="0">
                <a:solidFill>
                  <a:srgbClr val="E6269C"/>
                </a:solidFill>
              </a:rPr>
              <a:t>Stellingen</a:t>
            </a:r>
            <a:endParaRPr lang="nl-NL" sz="4800" b="1" dirty="0" smtClean="0">
              <a:solidFill>
                <a:srgbClr val="E6269C"/>
              </a:solidFill>
            </a:endParaRPr>
          </a:p>
          <a:p>
            <a:endParaRPr lang="nl-NL" dirty="0" smtClean="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4219752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269C"/>
                </a:solidFill>
              </a:rPr>
              <a:t>stelling</a:t>
            </a:r>
            <a:endParaRPr lang="nl-NL" dirty="0">
              <a:solidFill>
                <a:srgbClr val="E6269C"/>
              </a:solidFill>
            </a:endParaRPr>
          </a:p>
        </p:txBody>
      </p:sp>
      <p:sp>
        <p:nvSpPr>
          <p:cNvPr id="3" name="Tijdelijke aanduiding voor inhoud 2"/>
          <p:cNvSpPr>
            <a:spLocks noGrp="1"/>
          </p:cNvSpPr>
          <p:nvPr>
            <p:ph idx="1"/>
          </p:nvPr>
        </p:nvSpPr>
        <p:spPr>
          <a:xfrm>
            <a:off x="611560" y="2492896"/>
            <a:ext cx="7922840" cy="2966582"/>
          </a:xfrm>
        </p:spPr>
        <p:txBody>
          <a:bodyPr>
            <a:noAutofit/>
          </a:bodyPr>
          <a:lstStyle/>
          <a:p>
            <a:pPr marL="0" indent="0" algn="ctr">
              <a:buNone/>
            </a:pPr>
            <a:r>
              <a:rPr lang="nl-NL" sz="4000" i="1" dirty="0" smtClean="0">
                <a:solidFill>
                  <a:srgbClr val="662483"/>
                </a:solidFill>
              </a:rPr>
              <a:t>Docenten moeten verzoeken van leerlingen op </a:t>
            </a:r>
            <a:r>
              <a:rPr lang="nl-NL" sz="4000" i="1" dirty="0" err="1">
                <a:solidFill>
                  <a:srgbClr val="662483"/>
                </a:solidFill>
              </a:rPr>
              <a:t>S</a:t>
            </a:r>
            <a:r>
              <a:rPr lang="nl-NL" sz="4000" i="1" dirty="0" err="1" smtClean="0">
                <a:solidFill>
                  <a:srgbClr val="662483"/>
                </a:solidFill>
              </a:rPr>
              <a:t>ocial</a:t>
            </a:r>
            <a:r>
              <a:rPr lang="nl-NL" sz="4000" i="1" dirty="0" smtClean="0">
                <a:solidFill>
                  <a:srgbClr val="662483"/>
                </a:solidFill>
              </a:rPr>
              <a:t> Media </a:t>
            </a:r>
            <a:r>
              <a:rPr lang="nl-NL" sz="4000" i="1" dirty="0" smtClean="0">
                <a:solidFill>
                  <a:srgbClr val="662483"/>
                </a:solidFill>
              </a:rPr>
              <a:t>altijd weigeren.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3399533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269C"/>
                </a:solidFill>
              </a:rPr>
              <a:t>Stelling </a:t>
            </a:r>
            <a:endParaRPr lang="nl-NL" dirty="0">
              <a:solidFill>
                <a:srgbClr val="E6269C"/>
              </a:solidFill>
            </a:endParaRPr>
          </a:p>
        </p:txBody>
      </p:sp>
      <p:sp>
        <p:nvSpPr>
          <p:cNvPr id="3" name="Tijdelijke aanduiding voor inhoud 2"/>
          <p:cNvSpPr>
            <a:spLocks noGrp="1"/>
          </p:cNvSpPr>
          <p:nvPr>
            <p:ph idx="1"/>
          </p:nvPr>
        </p:nvSpPr>
        <p:spPr>
          <a:xfrm>
            <a:off x="611560" y="2636912"/>
            <a:ext cx="7922840" cy="2116832"/>
          </a:xfrm>
        </p:spPr>
        <p:txBody>
          <a:bodyPr>
            <a:noAutofit/>
          </a:bodyPr>
          <a:lstStyle/>
          <a:p>
            <a:pPr marL="0" indent="0" algn="ctr">
              <a:buNone/>
            </a:pPr>
            <a:r>
              <a:rPr lang="nl-NL" sz="4000" i="1" dirty="0" err="1" smtClean="0">
                <a:solidFill>
                  <a:srgbClr val="662483"/>
                </a:solidFill>
              </a:rPr>
              <a:t>Social</a:t>
            </a:r>
            <a:r>
              <a:rPr lang="nl-NL" sz="4000" i="1" dirty="0" smtClean="0">
                <a:solidFill>
                  <a:srgbClr val="662483"/>
                </a:solidFill>
              </a:rPr>
              <a:t> Media vergroot netwerken en verbetert vriendschappen.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3336094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269C"/>
                </a:solidFill>
              </a:rPr>
              <a:t>Stelling </a:t>
            </a:r>
            <a:endParaRPr lang="nl-NL" dirty="0">
              <a:solidFill>
                <a:srgbClr val="E6269C"/>
              </a:solidFill>
            </a:endParaRPr>
          </a:p>
        </p:txBody>
      </p:sp>
      <p:sp>
        <p:nvSpPr>
          <p:cNvPr id="3" name="Tijdelijke aanduiding voor inhoud 2"/>
          <p:cNvSpPr>
            <a:spLocks noGrp="1"/>
          </p:cNvSpPr>
          <p:nvPr>
            <p:ph idx="1"/>
          </p:nvPr>
        </p:nvSpPr>
        <p:spPr>
          <a:xfrm>
            <a:off x="609600" y="2564904"/>
            <a:ext cx="7922840" cy="2880319"/>
          </a:xfrm>
        </p:spPr>
        <p:txBody>
          <a:bodyPr>
            <a:noAutofit/>
          </a:bodyPr>
          <a:lstStyle/>
          <a:p>
            <a:pPr marL="0" indent="0" algn="ctr">
              <a:buNone/>
            </a:pPr>
            <a:r>
              <a:rPr lang="nl-NL" sz="4000" i="1" dirty="0" smtClean="0">
                <a:solidFill>
                  <a:srgbClr val="662483"/>
                </a:solidFill>
              </a:rPr>
              <a:t>Ouders moeten altijd mee kunnen kijken met het internetgedrag en telefoongedrag van hun kinderen.</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13564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Aangepast 2">
      <a:dk1>
        <a:sysClr val="windowText" lastClr="000000"/>
      </a:dk1>
      <a:lt1>
        <a:sysClr val="window" lastClr="FFFFFF"/>
      </a:lt1>
      <a:dk2>
        <a:srgbClr val="17365D"/>
      </a:dk2>
      <a:lt2>
        <a:srgbClr val="EEECE1"/>
      </a:lt2>
      <a:accent1>
        <a:srgbClr val="17365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567</Words>
  <Application>Microsoft Office PowerPoint</Application>
  <PresentationFormat>Diavoorstelling (4:3)</PresentationFormat>
  <Paragraphs>78</Paragraphs>
  <Slides>17</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Mangal</vt:lpstr>
      <vt:lpstr>Wingdings</vt:lpstr>
      <vt:lpstr>Office-thema</vt:lpstr>
      <vt:lpstr>Samen mediawijs! </vt:lpstr>
      <vt:lpstr>Vanavond 20.30-21:30</vt:lpstr>
      <vt:lpstr>Opdracht - Wat kijkt jouw kind? </vt:lpstr>
      <vt:lpstr>Opdracht – Identiteit en Privacy 1/2  </vt:lpstr>
      <vt:lpstr>Opdracht – Identiteit en Privacy 2/2 </vt:lpstr>
      <vt:lpstr>PowerPoint-presentatie</vt:lpstr>
      <vt:lpstr>stelling</vt:lpstr>
      <vt:lpstr>Stelling </vt:lpstr>
      <vt:lpstr>Stelling </vt:lpstr>
      <vt:lpstr>stelling</vt:lpstr>
      <vt:lpstr>PowerPoint-presentatie</vt:lpstr>
      <vt:lpstr>Discussie </vt:lpstr>
      <vt:lpstr>Discussie</vt:lpstr>
      <vt:lpstr>Discussie</vt:lpstr>
      <vt:lpstr>Discussie</vt:lpstr>
      <vt:lpstr>Voor Thuis – voorbeeldvragen</vt:lpstr>
      <vt:lpstr>einde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Solange Jacobsen</dc:creator>
  <cp:lastModifiedBy>Daphne Seegers</cp:lastModifiedBy>
  <cp:revision>103</cp:revision>
  <cp:lastPrinted>2018-10-02T10:36:41Z</cp:lastPrinted>
  <dcterms:created xsi:type="dcterms:W3CDTF">2014-02-12T15:46:42Z</dcterms:created>
  <dcterms:modified xsi:type="dcterms:W3CDTF">2018-10-02T13:24:27Z</dcterms:modified>
</cp:coreProperties>
</file>